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5" r:id="rId3"/>
    <p:sldId id="270" r:id="rId4"/>
    <p:sldId id="831" r:id="rId5"/>
    <p:sldId id="269" r:id="rId6"/>
    <p:sldId id="285" r:id="rId7"/>
    <p:sldId id="286" r:id="rId8"/>
    <p:sldId id="267" r:id="rId9"/>
    <p:sldId id="277" r:id="rId10"/>
    <p:sldId id="288" r:id="rId11"/>
    <p:sldId id="256" r:id="rId12"/>
    <p:sldId id="284" r:id="rId13"/>
    <p:sldId id="257" r:id="rId14"/>
    <p:sldId id="258" r:id="rId15"/>
    <p:sldId id="289" r:id="rId16"/>
    <p:sldId id="291" r:id="rId17"/>
    <p:sldId id="832" r:id="rId18"/>
    <p:sldId id="259" r:id="rId19"/>
    <p:sldId id="292" r:id="rId20"/>
    <p:sldId id="833" r:id="rId21"/>
    <p:sldId id="260" r:id="rId22"/>
    <p:sldId id="834" r:id="rId23"/>
    <p:sldId id="261" r:id="rId24"/>
    <p:sldId id="835" r:id="rId25"/>
    <p:sldId id="264" r:id="rId26"/>
    <p:sldId id="836" r:id="rId27"/>
    <p:sldId id="2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8970-DCB2-9884-CD95-5F9C3F956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8D731-4C05-8524-7DFC-391CCF948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20C5F-B328-BE39-D98B-2FA569B92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5CB54-9316-607F-5801-2C1A79FC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7C57-4149-95A0-D43D-1771B6E0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5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475EF-0F0D-2EB6-A573-0D44F96F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4B708-BA8A-A858-D98C-22EE4887E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697CB-5D47-F82E-45FB-95B4FDD5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9EA0C-9F98-95C3-BEFF-081E1514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DB489-5A15-4FB2-E254-674214D4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8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72B83E-3B03-558E-2F47-A35104526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FB02CE-04EF-713E-17CB-80147C4D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620F3-F618-CD07-816C-866A2744D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43EC0-C349-AFC3-A4F1-18F5959D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95F13-5154-FD7C-2B27-6CBFDACD9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95D6C-B2A7-CC26-857B-F8307FF95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F1EC7-0C34-5C07-E5F3-85A33CB72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083F9-A3FA-CB79-B196-73210BF8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66011-B479-EC08-C01C-93130705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A5512-1730-2E80-AFBC-8831A9EE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7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1FD3-D27F-3BD6-0376-BE1A6F76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19CFE-64F2-A45A-8926-7B94A177F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AFD81-2F75-D024-8FB7-935D4622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4262C-B737-EFA0-AA87-0FFBF8133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C5B2C-0EF2-7C4D-A7BA-D78BA047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2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F1C6-86EE-4759-56C5-92043A04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493A2-2583-8E00-8991-692FC3E38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003C2-4867-EEC1-A724-A8726E6AE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40197-A631-C121-C680-526B867EC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100960-7488-E56D-E966-F5EE63F6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1E6BC-293D-3541-5170-6647F87C8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93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0C25-C17D-149F-3D66-3B6374A0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ECDAB-2DBC-2800-55FA-976BE475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7BF17-B9B5-73BE-6895-AA2D6D448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A89074-859F-0A95-EABE-F2DDE9E2C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D538CC-5D4D-1B8B-B74C-75E7C7BC6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5752E7-D994-0485-5568-D1E75FF4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F65D0F-4D54-F08F-4209-EA999C161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B496A9-7E83-971B-DC39-B81B1CF32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BED3-A970-7F6B-399A-A9DF4AAA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BD977-9D0D-BD34-357C-E5AFD8D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39B744-16AF-FDAC-C369-F43235C1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0573-889F-D727-257E-401C4818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3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B3B84F-C0DF-1C82-EF15-56D057B6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0CA459-9387-5DFA-9E5E-EAC19A79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9F052-5A41-F3A5-850F-CDACE3CD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0DEC-2A5A-6119-099B-39F61A179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7D81-E431-CA12-2988-72C622873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CE7B6-1B9D-894F-5AFA-3678C57B8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6A4C4-014B-92BA-7285-E5F20E68E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94807-8EE4-5BEA-2B1C-5F554FB1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437E0-63A6-C7E2-0D46-14CF5DA2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56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F0E9B-EFAE-2120-22FB-86CD5EBF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1AE6F-90A0-8B45-768E-69B140C86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54317-88FF-B919-CB87-AC7D9991A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47EEF-EA4F-F44E-BF74-314971E22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000DA-CA9D-25C1-9229-33C74F93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33266-8F0D-0758-8E46-1CCBF8585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BCB5C-25C8-5080-903B-62666695D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CBAF2-1BCF-1EBC-35D5-F96ABD977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E04FC-6B3B-B43F-744A-6412D984D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2D466-8620-B001-906B-B9A4537CE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78B39-8101-CB58-2443-478941B77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4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GQmdoK_ZfY?feature=oembe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5863-9FE7-6335-A826-00CD71696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review!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EB8F82-4D35-771D-CFA9-1FE548659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38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357F0-306B-0710-B57B-8ECDF086D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900CC"/>
                </a:solidFill>
              </a:rPr>
              <a:t>Why</a:t>
            </a:r>
            <a:r>
              <a:rPr lang="en-GB" dirty="0"/>
              <a:t> did we watch that video?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5A95C-FA99-D92F-C615-B9111ABB6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2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4C96-8B8C-4AF1-CBF8-60B8010449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</a:t>
            </a:r>
            <a:r>
              <a:rPr lang="en-US" dirty="0">
                <a:solidFill>
                  <a:srgbClr val="9900CC"/>
                </a:solidFill>
              </a:rPr>
              <a:t>attention</a:t>
            </a:r>
            <a:r>
              <a:rPr lang="en-US" dirty="0"/>
              <a:t> is THE most precious thing you have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CD262-AC8C-CF8C-06B3-99ACC3553D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97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92F4-4A83-4A00-855A-C7F3CE44C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 need to know about </a:t>
            </a:r>
            <a:r>
              <a:rPr lang="en-GB" dirty="0">
                <a:solidFill>
                  <a:srgbClr val="9900CC"/>
                </a:solidFill>
              </a:rPr>
              <a:t>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6550B-2101-4855-9D02-B26C75639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It’s </a:t>
            </a:r>
            <a:r>
              <a:rPr lang="en-GB" dirty="0">
                <a:solidFill>
                  <a:srgbClr val="9900CC"/>
                </a:solidFill>
              </a:rPr>
              <a:t>evolution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You are programmed to </a:t>
            </a:r>
          </a:p>
          <a:p>
            <a:r>
              <a:rPr lang="en-GB" dirty="0"/>
              <a:t>have a </a:t>
            </a:r>
            <a:r>
              <a:rPr lang="en-GB" dirty="0">
                <a:solidFill>
                  <a:srgbClr val="9900CC"/>
                </a:solidFill>
              </a:rPr>
              <a:t>wide, less focussed </a:t>
            </a:r>
            <a:r>
              <a:rPr lang="en-GB" dirty="0"/>
              <a:t>view (so you don’t get eaten)</a:t>
            </a:r>
          </a:p>
          <a:p>
            <a:r>
              <a:rPr lang="en-GB" dirty="0"/>
              <a:t>have a </a:t>
            </a:r>
            <a:r>
              <a:rPr lang="en-GB" dirty="0">
                <a:solidFill>
                  <a:srgbClr val="9900CC"/>
                </a:solidFill>
              </a:rPr>
              <a:t>narrow, focussed </a:t>
            </a:r>
            <a:r>
              <a:rPr lang="en-GB" dirty="0"/>
              <a:t>view (so you know what to eat)</a:t>
            </a:r>
          </a:p>
          <a:p>
            <a:r>
              <a:rPr lang="en-GB" dirty="0"/>
              <a:t>notice </a:t>
            </a:r>
            <a:r>
              <a:rPr lang="en-GB" dirty="0">
                <a:solidFill>
                  <a:srgbClr val="9900CC"/>
                </a:solidFill>
              </a:rPr>
              <a:t>new</a:t>
            </a:r>
            <a:r>
              <a:rPr lang="en-GB" dirty="0"/>
              <a:t> things (that might help you survive/mate/get fed)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872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2574B-52B2-0B8E-8D54-20FB3F097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900CC"/>
                </a:solidFill>
              </a:rPr>
              <a:t>Three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things to think about!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E282F-7D1B-66E8-22B9-399E325CB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4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0DBE2-660C-4A2A-92C5-F62DA8EF8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 are you? </a:t>
            </a:r>
          </a:p>
        </p:txBody>
      </p:sp>
      <p:sp>
        <p:nvSpPr>
          <p:cNvPr id="4" name="AutoShape 2" descr="537 Sloth sleeping Stock Illustrations | Depositphotos">
            <a:extLst>
              <a:ext uri="{FF2B5EF4-FFF2-40B4-BE49-F238E27FC236}">
                <a16:creationId xmlns:a16="http://schemas.microsoft.com/office/drawing/2014/main" id="{6B4944F8-EFD1-AEEF-5C99-A37F49A838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DE1B2A-2340-63CF-9D59-F2B11B522916}"/>
              </a:ext>
            </a:extLst>
          </p:cNvPr>
          <p:cNvSpPr txBox="1">
            <a:spLocks/>
          </p:cNvSpPr>
          <p:nvPr/>
        </p:nvSpPr>
        <p:spPr>
          <a:xfrm>
            <a:off x="4715973" y="54721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You need to be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 to learn.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7DF8A3-8039-EFD3-FCC1-D0C8866BD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Ridiculous Animals Proving They Can Sleep Anywhere | Sloth, Cute baby sloths,  Sloth sleeping">
            <a:extLst>
              <a:ext uri="{FF2B5EF4-FFF2-40B4-BE49-F238E27FC236}">
                <a16:creationId xmlns:a16="http://schemas.microsoft.com/office/drawing/2014/main" id="{6C2826B4-0E4C-5D03-DAD9-0DB6C6D2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52588"/>
            <a:ext cx="66675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0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66F0-888C-8D93-1066-F18BCBCE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affects how </a:t>
            </a:r>
            <a:r>
              <a:rPr lang="en-GB" dirty="0">
                <a:solidFill>
                  <a:srgbClr val="9900CC"/>
                </a:solidFill>
              </a:rPr>
              <a:t>alert</a:t>
            </a:r>
            <a:r>
              <a:rPr lang="en-GB" dirty="0"/>
              <a:t> you are?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3A89-F4C3-498D-36B4-0A44F2B25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dirty="0"/>
              <a:t>Ideas on a whiteboard!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864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66F0-888C-8D93-1066-F18BCBCE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affects how </a:t>
            </a:r>
            <a:r>
              <a:rPr lang="en-GB" dirty="0">
                <a:solidFill>
                  <a:srgbClr val="9900CC"/>
                </a:solidFill>
              </a:rPr>
              <a:t>alert</a:t>
            </a:r>
            <a:r>
              <a:rPr lang="en-GB" dirty="0"/>
              <a:t> you are?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3A89-F4C3-498D-36B4-0A44F2B25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Sleep</a:t>
            </a:r>
          </a:p>
          <a:p>
            <a:r>
              <a:rPr lang="en-GB" sz="3600" dirty="0"/>
              <a:t>Food</a:t>
            </a:r>
          </a:p>
          <a:p>
            <a:r>
              <a:rPr lang="en-GB" sz="3600" dirty="0"/>
              <a:t>What else? </a:t>
            </a:r>
          </a:p>
        </p:txBody>
      </p:sp>
    </p:spTree>
    <p:extLst>
      <p:ext uri="{BB962C8B-B14F-4D97-AF65-F5344CB8AC3E}">
        <p14:creationId xmlns:p14="http://schemas.microsoft.com/office/powerpoint/2010/main" val="2458983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71CBF-D709-A731-A1F1-263A0367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checklist!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7FE9D-98B3-58E4-0869-751370E51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51444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BEE86-4C2C-179E-81B1-27E3E1D23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ARE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… what are you </a:t>
            </a:r>
            <a:r>
              <a:rPr lang="en-US" dirty="0">
                <a:solidFill>
                  <a:srgbClr val="9900CC"/>
                </a:solidFill>
              </a:rPr>
              <a:t>focusing</a:t>
            </a:r>
            <a:r>
              <a:rPr lang="en-US" dirty="0"/>
              <a:t> 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C8734-AA9C-42BF-4341-68B428520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2AF9E6-6599-B81F-2B3E-21E1D5C0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919" y="1825625"/>
            <a:ext cx="3418253" cy="332908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645CCAC-7BF9-4567-C7A3-A216FD8F3F0D}"/>
              </a:ext>
            </a:extLst>
          </p:cNvPr>
          <p:cNvSpPr txBox="1">
            <a:spLocks/>
          </p:cNvSpPr>
          <p:nvPr/>
        </p:nvSpPr>
        <p:spPr>
          <a:xfrm>
            <a:off x="3845142" y="53625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You need to </a:t>
            </a:r>
            <a:r>
              <a:rPr lang="en-US" dirty="0">
                <a:solidFill>
                  <a:srgbClr val="9900CC"/>
                </a:solidFill>
              </a:rPr>
              <a:t>focus</a:t>
            </a:r>
            <a:r>
              <a:rPr lang="en-US" dirty="0"/>
              <a:t> on the right thing</a:t>
            </a:r>
          </a:p>
        </p:txBody>
      </p:sp>
      <p:pic>
        <p:nvPicPr>
          <p:cNvPr id="4" name="Picture 2" descr="Ridiculous Animals Proving They Can Sleep Anywhere | Sloth, Cute baby sloths,  Sloth sleeping">
            <a:extLst>
              <a:ext uri="{FF2B5EF4-FFF2-40B4-BE49-F238E27FC236}">
                <a16:creationId xmlns:a16="http://schemas.microsoft.com/office/drawing/2014/main" id="{3068C785-7C4B-B45F-C990-6F1259F5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75" y="2253514"/>
            <a:ext cx="5031604" cy="26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5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B5F9D-2B80-C564-7800-F304D561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could you be </a:t>
            </a:r>
            <a:r>
              <a:rPr lang="en-GB" dirty="0">
                <a:solidFill>
                  <a:srgbClr val="9900CC"/>
                </a:solidFill>
              </a:rPr>
              <a:t>focusing</a:t>
            </a:r>
            <a:r>
              <a:rPr lang="en-GB" dirty="0"/>
              <a:t> on (that’s not the work!)?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DD367E-5556-6BCD-9378-111114886D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690845"/>
              </p:ext>
            </p:extLst>
          </p:nvPr>
        </p:nvGraphicFramePr>
        <p:xfrm>
          <a:off x="838200" y="1825625"/>
          <a:ext cx="10515597" cy="268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1295">
                  <a:extLst>
                    <a:ext uri="{9D8B030D-6E8A-4147-A177-3AD203B41FA5}">
                      <a16:colId xmlns:a16="http://schemas.microsoft.com/office/drawing/2014/main" val="4259288667"/>
                    </a:ext>
                  </a:extLst>
                </a:gridCol>
                <a:gridCol w="3469103">
                  <a:extLst>
                    <a:ext uri="{9D8B030D-6E8A-4147-A177-3AD203B41FA5}">
                      <a16:colId xmlns:a16="http://schemas.microsoft.com/office/drawing/2014/main" val="85667139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97567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your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the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Other?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32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Things that </a:t>
                      </a:r>
                      <a:r>
                        <a:rPr lang="en-GB" sz="2000" dirty="0">
                          <a:solidFill>
                            <a:srgbClr val="9900CC"/>
                          </a:solidFill>
                        </a:rPr>
                        <a:t>have happened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Things that </a:t>
                      </a:r>
                      <a:r>
                        <a:rPr lang="en-GB" sz="2000" dirty="0">
                          <a:solidFill>
                            <a:srgbClr val="9900CC"/>
                          </a:solidFill>
                        </a:rPr>
                        <a:t>might happen</a:t>
                      </a: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rgbClr val="9900CC"/>
                          </a:solidFill>
                        </a:rPr>
                        <a:t>Someone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 near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3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03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0FA0C-6637-42C2-95AC-FF024E7C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the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CA740-831B-4E89-A069-FB8A8448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Which animal appears?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How many players are there on each team?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are the balls they are playing with?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the color of the shirt of the player that leaves?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is the curtain at the start?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is the curtain at the end?</a:t>
            </a:r>
          </a:p>
        </p:txBody>
      </p:sp>
    </p:spTree>
    <p:extLst>
      <p:ext uri="{BB962C8B-B14F-4D97-AF65-F5344CB8AC3E}">
        <p14:creationId xmlns:p14="http://schemas.microsoft.com/office/powerpoint/2010/main" val="1255776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08776-0B6C-BF9B-3D66-AF6EDEC2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D911C-DA65-D98D-43CE-0A3FED84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checklist!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1AA8F-63E7-FE34-C3C8-CB53939C0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!</a:t>
            </a:r>
          </a:p>
          <a:p>
            <a:r>
              <a:rPr lang="en-US" dirty="0">
                <a:solidFill>
                  <a:srgbClr val="9900CC"/>
                </a:solidFill>
              </a:rPr>
              <a:t>Focus</a:t>
            </a:r>
            <a:r>
              <a:rPr lang="en-US" dirty="0"/>
              <a:t> on the work!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859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14C6-E40A-B5F3-3E3E-8DE999571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7" y="396021"/>
            <a:ext cx="11452412" cy="1325563"/>
          </a:xfrm>
        </p:spPr>
        <p:txBody>
          <a:bodyPr>
            <a:noAutofit/>
          </a:bodyPr>
          <a:lstStyle/>
          <a:p>
            <a:r>
              <a:rPr lang="en-US" sz="4800" dirty="0"/>
              <a:t>… and if you ARE </a:t>
            </a:r>
            <a:r>
              <a:rPr lang="en-US" sz="4800" dirty="0">
                <a:solidFill>
                  <a:srgbClr val="9900CC"/>
                </a:solidFill>
              </a:rPr>
              <a:t>focusing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/>
              <a:t>on the right thing…   </a:t>
            </a:r>
          </a:p>
        </p:txBody>
      </p:sp>
      <p:pic>
        <p:nvPicPr>
          <p:cNvPr id="6" name="Content Placeholder 5" descr="Thought outline">
            <a:extLst>
              <a:ext uri="{FF2B5EF4-FFF2-40B4-BE49-F238E27FC236}">
                <a16:creationId xmlns:a16="http://schemas.microsoft.com/office/drawing/2014/main" id="{D6DBCEA1-2F49-DDA4-8874-CF47C2366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32262" y="2281350"/>
            <a:ext cx="2547257" cy="2547257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DB49C29-A516-5FD1-CCC5-56A6F1AA7B58}"/>
              </a:ext>
            </a:extLst>
          </p:cNvPr>
          <p:cNvSpPr txBox="1">
            <a:spLocks/>
          </p:cNvSpPr>
          <p:nvPr/>
        </p:nvSpPr>
        <p:spPr>
          <a:xfrm>
            <a:off x="4062933" y="2037587"/>
            <a:ext cx="7110164" cy="4075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…are you </a:t>
            </a:r>
            <a:r>
              <a:rPr lang="en-US" sz="4800" dirty="0">
                <a:solidFill>
                  <a:srgbClr val="9900CC"/>
                </a:solidFill>
              </a:rPr>
              <a:t>making efforts</a:t>
            </a:r>
            <a:r>
              <a:rPr lang="en-US" sz="4800" dirty="0"/>
              <a:t>?</a:t>
            </a:r>
          </a:p>
          <a:p>
            <a:endParaRPr lang="en-US" sz="4800" dirty="0"/>
          </a:p>
          <a:p>
            <a:r>
              <a:rPr lang="en-US" sz="4800" dirty="0"/>
              <a:t>Learning takes </a:t>
            </a:r>
            <a:r>
              <a:rPr lang="en-US" sz="4800" dirty="0">
                <a:solidFill>
                  <a:srgbClr val="9900CC"/>
                </a:solidFill>
              </a:rPr>
              <a:t>effort</a:t>
            </a:r>
            <a:r>
              <a:rPr lang="en-US" sz="4800" dirty="0"/>
              <a:t>. </a:t>
            </a:r>
          </a:p>
          <a:p>
            <a:r>
              <a:rPr lang="en-US" sz="4800" dirty="0"/>
              <a:t>(If it’s easy, you’re probably not learning anything.) 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31498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00886-35E8-39B9-43E1-F29A9A178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17A7F-E264-831D-8E0A-D897540A9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checklist!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7E2EE-5D8B-E790-87DA-2C99822FD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!</a:t>
            </a:r>
          </a:p>
          <a:p>
            <a:r>
              <a:rPr lang="en-US" dirty="0">
                <a:solidFill>
                  <a:srgbClr val="9900CC"/>
                </a:solidFill>
              </a:rPr>
              <a:t>Focus</a:t>
            </a:r>
            <a:r>
              <a:rPr lang="en-US" dirty="0"/>
              <a:t> on the work!</a:t>
            </a:r>
          </a:p>
          <a:p>
            <a:r>
              <a:rPr lang="en-US" dirty="0"/>
              <a:t>Make </a:t>
            </a:r>
            <a:r>
              <a:rPr lang="en-US" dirty="0">
                <a:solidFill>
                  <a:srgbClr val="9900CC"/>
                </a:solidFill>
              </a:rPr>
              <a:t>efforts</a:t>
            </a:r>
            <a:r>
              <a:rPr lang="en-US" dirty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350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C05A-CA3B-BB22-58C7-1C1FA22E0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en-US" dirty="0"/>
              <a:t>How can you </a:t>
            </a:r>
            <a:r>
              <a:rPr lang="en-US" dirty="0">
                <a:solidFill>
                  <a:srgbClr val="9900CC"/>
                </a:solidFill>
              </a:rPr>
              <a:t>maximize</a:t>
            </a:r>
            <a:r>
              <a:rPr lang="en-US" dirty="0"/>
              <a:t> your attention?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2122A-4DD3-936A-327C-64D6F36AD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You’re going to learn most if you are </a:t>
            </a:r>
          </a:p>
          <a:p>
            <a:pPr lvl="1"/>
            <a:r>
              <a:rPr lang="en-US" dirty="0">
                <a:solidFill>
                  <a:srgbClr val="9900CC"/>
                </a:solidFill>
              </a:rPr>
              <a:t>alert</a:t>
            </a:r>
          </a:p>
          <a:p>
            <a:pPr lvl="1"/>
            <a:r>
              <a:rPr lang="en-US" dirty="0">
                <a:solidFill>
                  <a:srgbClr val="9900CC"/>
                </a:solidFill>
              </a:rPr>
              <a:t>concentrating</a:t>
            </a:r>
            <a:r>
              <a:rPr lang="en-US" dirty="0"/>
              <a:t> on the right thing</a:t>
            </a:r>
          </a:p>
          <a:p>
            <a:pPr lvl="1"/>
            <a:r>
              <a:rPr lang="en-US" dirty="0"/>
              <a:t>applying </a:t>
            </a:r>
            <a:r>
              <a:rPr lang="en-US" dirty="0">
                <a:solidFill>
                  <a:srgbClr val="9900CC"/>
                </a:solidFill>
              </a:rPr>
              <a:t>effort</a:t>
            </a:r>
          </a:p>
          <a:p>
            <a:pPr marL="457200" lvl="1" indent="0">
              <a:buNone/>
            </a:pPr>
            <a:r>
              <a:rPr lang="en-US" dirty="0"/>
              <a:t>(trying even if it is hard, asking for help if you need it)</a:t>
            </a:r>
          </a:p>
          <a:p>
            <a:r>
              <a:rPr lang="en-US" dirty="0"/>
              <a:t>We will use the acronym </a:t>
            </a:r>
            <a:r>
              <a:rPr lang="en-US" dirty="0">
                <a:solidFill>
                  <a:srgbClr val="9900CC"/>
                </a:solidFill>
              </a:rPr>
              <a:t>ACE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62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8B614-2205-24BB-50AF-75B4277F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FED52-E610-8B3F-A693-241B3E1BE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67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330E5197-29C8-870A-D512-BC827D6ADA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6535" y="643466"/>
            <a:ext cx="8738929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97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3479-6EF1-565B-870E-695AD0AD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67FD0-BE62-1BAF-3759-9FBE7D921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@ResearchEDCanada presentation by Andrew Watson, author of The Goldilocks Map, author of Learning and the Brain blog.</a:t>
            </a:r>
          </a:p>
        </p:txBody>
      </p:sp>
    </p:spTree>
    <p:extLst>
      <p:ext uri="{BB962C8B-B14F-4D97-AF65-F5344CB8AC3E}">
        <p14:creationId xmlns:p14="http://schemas.microsoft.com/office/powerpoint/2010/main" val="3782061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3479-6EF1-565B-870E-695AD0AD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67FD0-BE62-1BAF-3759-9FBE7D921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17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889E6-9AA0-468E-9B75-29EA5F9B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Watch the video</a:t>
            </a:r>
          </a:p>
        </p:txBody>
      </p:sp>
      <p:pic>
        <p:nvPicPr>
          <p:cNvPr id="6" name="Online Media 5" title="The Monkey Business Illusion">
            <a:hlinkClick r:id="" action="ppaction://media"/>
            <a:extLst>
              <a:ext uri="{FF2B5EF4-FFF2-40B4-BE49-F238E27FC236}">
                <a16:creationId xmlns:a16="http://schemas.microsoft.com/office/drawing/2014/main" id="{F2C4366E-DA91-3703-FE63-53862D48903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798730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7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EF6CF-55FC-6BA5-26F4-4846D85F4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3C06-BC02-DEF5-CDF2-FC6C3F58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the video earlier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6A6A6-C6DF-6368-DA66-F26159B33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Which </a:t>
            </a:r>
            <a:r>
              <a:rPr lang="en-GB" dirty="0">
                <a:solidFill>
                  <a:srgbClr val="9900CC"/>
                </a:solidFill>
              </a:rPr>
              <a:t>animal</a:t>
            </a:r>
            <a:r>
              <a:rPr lang="en-GB" dirty="0"/>
              <a:t> appears?  </a:t>
            </a:r>
            <a:r>
              <a:rPr lang="en-GB" dirty="0">
                <a:solidFill>
                  <a:srgbClr val="9900CC"/>
                </a:solidFill>
              </a:rPr>
              <a:t>A gorilla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How many </a:t>
            </a:r>
            <a:r>
              <a:rPr lang="en-GB" dirty="0">
                <a:solidFill>
                  <a:srgbClr val="9900CC"/>
                </a:solidFill>
              </a:rPr>
              <a:t>players</a:t>
            </a:r>
            <a:r>
              <a:rPr lang="en-GB" dirty="0"/>
              <a:t> are there on each team? </a:t>
            </a:r>
            <a:r>
              <a:rPr lang="en-GB" dirty="0">
                <a:solidFill>
                  <a:srgbClr val="9900CC"/>
                </a:solidFill>
              </a:rPr>
              <a:t>Three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are the balls they are playing with? </a:t>
            </a:r>
            <a:r>
              <a:rPr lang="en-GB" dirty="0">
                <a:solidFill>
                  <a:srgbClr val="9900CC"/>
                </a:solidFill>
              </a:rPr>
              <a:t>Orange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the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of the shirt of the player that leaves? </a:t>
            </a:r>
            <a:r>
              <a:rPr lang="en-GB" dirty="0">
                <a:solidFill>
                  <a:srgbClr val="9900CC"/>
                </a:solidFill>
              </a:rPr>
              <a:t>Black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is the curtain at the start? </a:t>
            </a:r>
            <a:r>
              <a:rPr lang="en-GB" dirty="0">
                <a:solidFill>
                  <a:srgbClr val="9900CC"/>
                </a:solidFill>
              </a:rPr>
              <a:t>Red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is the curtain at the end? </a:t>
            </a:r>
            <a:r>
              <a:rPr lang="en-GB" dirty="0">
                <a:solidFill>
                  <a:srgbClr val="9900CC"/>
                </a:solidFill>
              </a:rPr>
              <a:t>Gold</a:t>
            </a:r>
          </a:p>
        </p:txBody>
      </p:sp>
    </p:spTree>
    <p:extLst>
      <p:ext uri="{BB962C8B-B14F-4D97-AF65-F5344CB8AC3E}">
        <p14:creationId xmlns:p14="http://schemas.microsoft.com/office/powerpoint/2010/main" val="3676525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C44B-263A-4550-8A8A-50144B4B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Your </a:t>
            </a:r>
            <a:r>
              <a:rPr lang="en-GB" dirty="0">
                <a:solidFill>
                  <a:srgbClr val="9900CC"/>
                </a:solidFill>
              </a:rPr>
              <a:t>attention</a:t>
            </a:r>
            <a:r>
              <a:rPr lang="en-GB" dirty="0"/>
              <a:t> is THE most </a:t>
            </a:r>
            <a:r>
              <a:rPr lang="en-GB" dirty="0">
                <a:solidFill>
                  <a:srgbClr val="9900CC"/>
                </a:solidFill>
              </a:rPr>
              <a:t>precious</a:t>
            </a:r>
            <a:r>
              <a:rPr lang="en-GB" dirty="0"/>
              <a:t> 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AD544-C722-4E18-971D-9E358CD23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A025D-12C2-4DB7-A933-F9E2AC34F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37" y="1939528"/>
            <a:ext cx="6715125" cy="37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7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A59E-B8C7-4144-B4C4-CD08D8F9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Everyone’s </a:t>
            </a:r>
            <a:r>
              <a:rPr lang="en-GB" dirty="0">
                <a:solidFill>
                  <a:srgbClr val="9900CC"/>
                </a:solidFill>
              </a:rPr>
              <a:t>working memory </a:t>
            </a:r>
            <a:r>
              <a:rPr lang="en-GB" dirty="0"/>
              <a:t>is </a:t>
            </a:r>
            <a:r>
              <a:rPr lang="en-GB" dirty="0">
                <a:solidFill>
                  <a:srgbClr val="9900CC"/>
                </a:solidFill>
              </a:rPr>
              <a:t>limited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698B4-F915-498B-9790-E4FE3515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EA056-A743-46D1-821A-B336834C0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694" y="1825625"/>
            <a:ext cx="8710612" cy="48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2E5E-D9BA-4834-8E5D-24F6CA6CD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>
                <a:solidFill>
                  <a:srgbClr val="9900CC"/>
                </a:solidFill>
              </a:rPr>
              <a:t>Thinking</a:t>
            </a:r>
            <a:r>
              <a:rPr lang="en-GB" dirty="0"/>
              <a:t> moves things to your </a:t>
            </a:r>
            <a:r>
              <a:rPr lang="en-GB" dirty="0">
                <a:solidFill>
                  <a:srgbClr val="9900CC"/>
                </a:solidFill>
              </a:rPr>
              <a:t>long-term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38391-100E-4D7F-8980-320963704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DABCAC-DD5A-43B8-9EC5-C40617AE2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825624"/>
            <a:ext cx="799257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4" descr="A diagram of a diagram of a variety of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3D00E5F4-5B5B-5D31-E5A9-DD37A053C4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8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800C-74E4-4D17-810C-03355DE5B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</a:t>
            </a:r>
            <a:r>
              <a:rPr lang="en-GB" dirty="0">
                <a:solidFill>
                  <a:srgbClr val="9900CC"/>
                </a:solidFill>
              </a:rPr>
              <a:t>forgetting</a:t>
            </a:r>
            <a:r>
              <a:rPr lang="en-GB" dirty="0"/>
              <a:t> is part of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09D99-6CBB-4CEF-A3DC-B476C983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BD289C-6A51-4249-9F13-2CEE26AAF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144" y="1824713"/>
            <a:ext cx="7735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64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7353</TotalTime>
  <Words>457</Words>
  <Application>Microsoft Office PowerPoint</Application>
  <PresentationFormat>Widescreen</PresentationFormat>
  <Paragraphs>73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A review! </vt:lpstr>
      <vt:lpstr>From the video</vt:lpstr>
      <vt:lpstr>Watch the video</vt:lpstr>
      <vt:lpstr>From the video earlier</vt:lpstr>
      <vt:lpstr>1. Your attention is THE most precious thing</vt:lpstr>
      <vt:lpstr>2. Everyone’s working memory is limited</vt:lpstr>
      <vt:lpstr>3. Thinking moves things to your long-term memory</vt:lpstr>
      <vt:lpstr>PowerPoint Presentation</vt:lpstr>
      <vt:lpstr>…and forgetting is part of learning</vt:lpstr>
      <vt:lpstr>Why did we watch that video? </vt:lpstr>
      <vt:lpstr>Your attention is THE most precious thing you have</vt:lpstr>
      <vt:lpstr>What you need to know about attention</vt:lpstr>
      <vt:lpstr>Three things to think about!</vt:lpstr>
      <vt:lpstr>How alert are you? </vt:lpstr>
      <vt:lpstr>What affects how alert you are? </vt:lpstr>
      <vt:lpstr>What affects how alert you are? </vt:lpstr>
      <vt:lpstr>Attention checklist!</vt:lpstr>
      <vt:lpstr>If you ARE alert… what are you focusing on? </vt:lpstr>
      <vt:lpstr>What could you be focusing on (that’s not the work!)? </vt:lpstr>
      <vt:lpstr>Attention checklist!</vt:lpstr>
      <vt:lpstr>… and if you ARE focusing on the right thing…   </vt:lpstr>
      <vt:lpstr>Attention checklist!</vt:lpstr>
      <vt:lpstr>How can you maximize your attention?</vt:lpstr>
      <vt:lpstr>PowerPoint Presentation</vt:lpstr>
      <vt:lpstr>PowerPoint Presentation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attention is THE most precious thing you have</dc:title>
  <dc:creator>Helen Reynolds</dc:creator>
  <cp:lastModifiedBy>Helen Reynolds</cp:lastModifiedBy>
  <cp:revision>5</cp:revision>
  <dcterms:created xsi:type="dcterms:W3CDTF">2023-11-13T01:49:27Z</dcterms:created>
  <dcterms:modified xsi:type="dcterms:W3CDTF">2026-07-30T22:24:25Z</dcterms:modified>
</cp:coreProperties>
</file>