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75" r:id="rId3"/>
    <p:sldId id="296" r:id="rId4"/>
    <p:sldId id="831" r:id="rId5"/>
    <p:sldId id="269" r:id="rId6"/>
    <p:sldId id="285" r:id="rId7"/>
    <p:sldId id="286" r:id="rId8"/>
    <p:sldId id="267" r:id="rId9"/>
    <p:sldId id="277" r:id="rId10"/>
    <p:sldId id="288" r:id="rId11"/>
    <p:sldId id="256" r:id="rId12"/>
    <p:sldId id="284" r:id="rId13"/>
    <p:sldId id="257" r:id="rId14"/>
    <p:sldId id="258" r:id="rId15"/>
    <p:sldId id="289" r:id="rId16"/>
    <p:sldId id="291" r:id="rId17"/>
    <p:sldId id="259" r:id="rId18"/>
    <p:sldId id="290" r:id="rId19"/>
    <p:sldId id="292" r:id="rId20"/>
    <p:sldId id="294" r:id="rId21"/>
    <p:sldId id="261" r:id="rId22"/>
    <p:sldId id="295" r:id="rId23"/>
    <p:sldId id="293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8970-DCB2-9884-CD95-5F9C3F956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68D731-4C05-8524-7DFC-391CCF9482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20C5F-B328-BE39-D98B-2FA569B92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5CB54-9316-607F-5801-2C1A79FC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7C57-4149-95A0-D43D-1771B6E02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52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475EF-0F0D-2EB6-A573-0D44F96FA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94B708-BA8A-A858-D98C-22EE4887E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D697CB-5D47-F82E-45FB-95B4FDD5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9EA0C-9F98-95C3-BEFF-081E15142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CDB489-5A15-4FB2-E254-674214D4D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85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72B83E-3B03-558E-2F47-A35104526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FB02CE-04EF-713E-17CB-80147C4D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620F3-F618-CD07-816C-866A2744D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43EC0-C349-AFC3-A4F1-18F5959D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95F13-5154-FD7C-2B27-6CBFDACD9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7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95D6C-B2A7-CC26-857B-F8307FF95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F1EC7-0C34-5C07-E5F3-85A33CB72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083F9-A3FA-CB79-B196-73210BF8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66011-B479-EC08-C01C-931307058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6A5512-1730-2E80-AFBC-8831A9EE2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7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21FD3-D27F-3BD6-0376-BE1A6F767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19CFE-64F2-A45A-8926-7B94A177F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1AFD81-2F75-D024-8FB7-935D46220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4262C-B737-EFA0-AA87-0FFBF8133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C5B2C-0EF2-7C4D-A7BA-D78BA0471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523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F1C6-86EE-4759-56C5-92043A04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493A2-2583-8E00-8991-692FC3E384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003C2-4867-EEC1-A724-A8726E6AE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940197-A631-C121-C680-526B867EC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100960-7488-E56D-E966-F5EE63F63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11E6BC-293D-3541-5170-6647F87C8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93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0C25-C17D-149F-3D66-3B6374A0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6ECDAB-2DBC-2800-55FA-976BE47510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7BF17-B9B5-73BE-6895-AA2D6D448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A89074-859F-0A95-EABE-F2DDE9E2CC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D538CC-5D4D-1B8B-B74C-75E7C7BC6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5752E7-D994-0485-5568-D1E75FF4C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F65D0F-4D54-F08F-4209-EA999C161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B496A9-7E83-971B-DC39-B81B1CF32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4BED3-A970-7F6B-399A-A9DF4AAA6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CBD977-9D0D-BD34-357C-E5AFD8D0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39B744-16AF-FDAC-C369-F43235C10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DC0573-889F-D727-257E-401C48181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3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B3B84F-C0DF-1C82-EF15-56D057B65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0CA459-9387-5DFA-9E5E-EAC19A79F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C9F052-5A41-F3A5-850F-CDACE3CD3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2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50DEC-2A5A-6119-099B-39F61A179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47D81-E431-CA12-2988-72C622873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CCE7B6-1B9D-894F-5AFA-3678C57B8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6A4C4-014B-92BA-7285-E5F20E68E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94807-8EE4-5BEA-2B1C-5F554FB1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8437E0-63A6-C7E2-0D46-14CF5DA2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356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F0E9B-EFAE-2120-22FB-86CD5EBF6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B1AE6F-90A0-8B45-768E-69B140C867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B54317-88FF-B919-CB87-AC7D9991A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547EEF-EA4F-F44E-BF74-314971E22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000DA-CA9D-25C1-9229-33C74F93B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833266-8F0D-0758-8E46-1CCBF8585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39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2BCB5C-25C8-5080-903B-62666695D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3CBAF2-1BCF-1EBC-35D5-F96ABD977D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E04FC-6B3B-B43F-744A-6412D984D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9AEC58-B757-4C6C-B092-A4299E4DA9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2D466-8620-B001-906B-B9A4537CE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78B39-8101-CB58-2443-478941B77A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40F69-E814-4E77-AB1B-423AC4D31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141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GQmdoK_ZfY?feature=oembed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C5863-9FE7-6335-A826-00CD71696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review!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EB8F82-4D35-771D-CFA9-1FE548659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387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357F0-306B-0710-B57B-8ECDF086D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9900CC"/>
                </a:solidFill>
              </a:rPr>
              <a:t>Why</a:t>
            </a:r>
            <a:r>
              <a:rPr lang="en-GB" dirty="0"/>
              <a:t> did we watch the video?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5A95C-FA99-D92F-C615-B9111ABB6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23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44C96-8B8C-4AF1-CBF8-60B8010449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Your </a:t>
            </a:r>
            <a:r>
              <a:rPr lang="en-US" dirty="0">
                <a:solidFill>
                  <a:srgbClr val="9900CC"/>
                </a:solidFill>
              </a:rPr>
              <a:t>attention</a:t>
            </a:r>
            <a:r>
              <a:rPr lang="en-US" dirty="0"/>
              <a:t> is THE most precious thing you have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0CD262-AC8C-CF8C-06B3-99ACC3553D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097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592F4-4A83-4A00-855A-C7F3CE44C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you need to know about </a:t>
            </a:r>
            <a:r>
              <a:rPr lang="en-GB" dirty="0">
                <a:solidFill>
                  <a:srgbClr val="9900CC"/>
                </a:solidFill>
              </a:rPr>
              <a:t>attention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86550B-2101-4855-9D02-B26C75639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It’s </a:t>
            </a:r>
            <a:r>
              <a:rPr lang="en-GB" dirty="0">
                <a:solidFill>
                  <a:srgbClr val="9900CC"/>
                </a:solidFill>
              </a:rPr>
              <a:t>evolution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dirty="0"/>
              <a:t>You are programmed to </a:t>
            </a:r>
          </a:p>
          <a:p>
            <a:r>
              <a:rPr lang="en-GB" dirty="0"/>
              <a:t>have a </a:t>
            </a:r>
            <a:r>
              <a:rPr lang="en-GB" dirty="0">
                <a:solidFill>
                  <a:srgbClr val="9900CC"/>
                </a:solidFill>
              </a:rPr>
              <a:t>wide, less focussed </a:t>
            </a:r>
            <a:r>
              <a:rPr lang="en-GB" dirty="0"/>
              <a:t>view (so you don’t get eaten)</a:t>
            </a:r>
          </a:p>
          <a:p>
            <a:r>
              <a:rPr lang="en-GB" dirty="0"/>
              <a:t>have a </a:t>
            </a:r>
            <a:r>
              <a:rPr lang="en-GB" dirty="0">
                <a:solidFill>
                  <a:srgbClr val="9900CC"/>
                </a:solidFill>
              </a:rPr>
              <a:t>narrow, focussed </a:t>
            </a:r>
            <a:r>
              <a:rPr lang="en-GB" dirty="0"/>
              <a:t>view (so you know what to eat)</a:t>
            </a:r>
          </a:p>
          <a:p>
            <a:r>
              <a:rPr lang="en-GB" dirty="0"/>
              <a:t>notice </a:t>
            </a:r>
            <a:r>
              <a:rPr lang="en-GB" dirty="0">
                <a:solidFill>
                  <a:srgbClr val="9900CC"/>
                </a:solidFill>
              </a:rPr>
              <a:t>new</a:t>
            </a:r>
            <a:r>
              <a:rPr lang="en-GB" dirty="0"/>
              <a:t> things (that might help you survive/mate/get fed)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872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2574B-52B2-0B8E-8D54-20FB3F097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9900CC"/>
                </a:solidFill>
              </a:rPr>
              <a:t>Attention</a:t>
            </a:r>
            <a:r>
              <a:rPr lang="en-US" dirty="0"/>
              <a:t> has three categories…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E282F-7D1B-66E8-22B9-399E325CB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643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0DBE2-660C-4A2A-92C5-F62DA8EF8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</a:t>
            </a:r>
            <a:r>
              <a:rPr lang="en-US" dirty="0">
                <a:solidFill>
                  <a:srgbClr val="9900CC"/>
                </a:solidFill>
              </a:rPr>
              <a:t>alert</a:t>
            </a:r>
            <a:r>
              <a:rPr lang="en-US" dirty="0"/>
              <a:t> are you? </a:t>
            </a:r>
          </a:p>
        </p:txBody>
      </p:sp>
      <p:sp>
        <p:nvSpPr>
          <p:cNvPr id="4" name="AutoShape 2" descr="537 Sloth sleeping Stock Illustrations | Depositphotos">
            <a:extLst>
              <a:ext uri="{FF2B5EF4-FFF2-40B4-BE49-F238E27FC236}">
                <a16:creationId xmlns:a16="http://schemas.microsoft.com/office/drawing/2014/main" id="{6B4944F8-EFD1-AEEF-5C99-A37F49A838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DE1B2A-2340-63CF-9D59-F2B11B522916}"/>
              </a:ext>
            </a:extLst>
          </p:cNvPr>
          <p:cNvSpPr txBox="1">
            <a:spLocks/>
          </p:cNvSpPr>
          <p:nvPr/>
        </p:nvSpPr>
        <p:spPr>
          <a:xfrm>
            <a:off x="4715973" y="54721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You need to be </a:t>
            </a:r>
            <a:r>
              <a:rPr lang="en-US" dirty="0">
                <a:solidFill>
                  <a:srgbClr val="9900CC"/>
                </a:solidFill>
              </a:rPr>
              <a:t>alert</a:t>
            </a:r>
            <a:r>
              <a:rPr lang="en-US" dirty="0"/>
              <a:t> to learn.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7DF8A3-8039-EFD3-FCC1-D0C8866BD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Ridiculous Animals Proving They Can Sleep Anywhere | Sloth, Cute baby sloths,  Sloth sleeping">
            <a:extLst>
              <a:ext uri="{FF2B5EF4-FFF2-40B4-BE49-F238E27FC236}">
                <a16:creationId xmlns:a16="http://schemas.microsoft.com/office/drawing/2014/main" id="{6C2826B4-0E4C-5D03-DAD9-0DB6C6D26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52588"/>
            <a:ext cx="666750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005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66F0-888C-8D93-1066-F18BCBCE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affects how </a:t>
            </a:r>
            <a:r>
              <a:rPr lang="en-GB" dirty="0">
                <a:solidFill>
                  <a:srgbClr val="9900CC"/>
                </a:solidFill>
              </a:rPr>
              <a:t>alert</a:t>
            </a:r>
            <a:r>
              <a:rPr lang="en-GB" dirty="0"/>
              <a:t> you are?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73A89-F4C3-498D-36B4-0A44F2B25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3600" dirty="0"/>
              <a:t>Ideas on a whiteboard!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8864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466F0-888C-8D93-1066-F18BCBCE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affects how </a:t>
            </a:r>
            <a:r>
              <a:rPr lang="en-GB" dirty="0">
                <a:solidFill>
                  <a:srgbClr val="FF0000"/>
                </a:solidFill>
              </a:rPr>
              <a:t>alert</a:t>
            </a:r>
            <a:r>
              <a:rPr lang="en-GB" dirty="0"/>
              <a:t> you are?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73A89-F4C3-498D-36B4-0A44F2B25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Sleep</a:t>
            </a:r>
          </a:p>
          <a:p>
            <a:r>
              <a:rPr lang="en-GB" sz="3600" dirty="0"/>
              <a:t>Food</a:t>
            </a:r>
          </a:p>
          <a:p>
            <a:r>
              <a:rPr lang="en-GB" sz="3600" dirty="0"/>
              <a:t>Hydration</a:t>
            </a:r>
          </a:p>
          <a:p>
            <a:r>
              <a:rPr lang="en-GB" sz="3600" dirty="0"/>
              <a:t>What else? </a:t>
            </a:r>
          </a:p>
        </p:txBody>
      </p:sp>
    </p:spTree>
    <p:extLst>
      <p:ext uri="{BB962C8B-B14F-4D97-AF65-F5344CB8AC3E}">
        <p14:creationId xmlns:p14="http://schemas.microsoft.com/office/powerpoint/2010/main" val="2458983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BEE86-4C2C-179E-81B1-27E3E1D23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8783"/>
            <a:ext cx="11353800" cy="1325563"/>
          </a:xfrm>
        </p:spPr>
        <p:txBody>
          <a:bodyPr/>
          <a:lstStyle/>
          <a:p>
            <a:r>
              <a:rPr lang="en-US" dirty="0"/>
              <a:t>If you ARE </a:t>
            </a:r>
            <a:r>
              <a:rPr lang="en-US" dirty="0">
                <a:solidFill>
                  <a:srgbClr val="9900CC"/>
                </a:solidFill>
              </a:rPr>
              <a:t>alert</a:t>
            </a:r>
            <a:r>
              <a:rPr lang="en-US" dirty="0"/>
              <a:t>… what are you </a:t>
            </a:r>
            <a:r>
              <a:rPr lang="en-US" dirty="0">
                <a:solidFill>
                  <a:srgbClr val="9900CC"/>
                </a:solidFill>
              </a:rPr>
              <a:t>concentrating</a:t>
            </a:r>
            <a:r>
              <a:rPr lang="en-US" dirty="0"/>
              <a:t> on?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C8734-AA9C-42BF-4341-68B428520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2AF9E6-6599-B81F-2B3E-21E1D5C05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919" y="1825625"/>
            <a:ext cx="3418253" cy="332908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645CCAC-7BF9-4567-C7A3-A216FD8F3F0D}"/>
              </a:ext>
            </a:extLst>
          </p:cNvPr>
          <p:cNvSpPr txBox="1">
            <a:spLocks/>
          </p:cNvSpPr>
          <p:nvPr/>
        </p:nvSpPr>
        <p:spPr>
          <a:xfrm>
            <a:off x="2029119" y="53795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You need to </a:t>
            </a:r>
            <a:r>
              <a:rPr lang="en-US" dirty="0">
                <a:solidFill>
                  <a:srgbClr val="9900CC"/>
                </a:solidFill>
              </a:rPr>
              <a:t>concentrate</a:t>
            </a:r>
            <a:r>
              <a:rPr lang="en-US" dirty="0"/>
              <a:t> on the right thing.</a:t>
            </a:r>
          </a:p>
        </p:txBody>
      </p:sp>
      <p:pic>
        <p:nvPicPr>
          <p:cNvPr id="4" name="Picture 2" descr="Ridiculous Animals Proving They Can Sleep Anywhere | Sloth, Cute baby sloths,  Sloth sleeping">
            <a:extLst>
              <a:ext uri="{FF2B5EF4-FFF2-40B4-BE49-F238E27FC236}">
                <a16:creationId xmlns:a16="http://schemas.microsoft.com/office/drawing/2014/main" id="{3068C785-7C4B-B45F-C990-6F1259F58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175" y="2253514"/>
            <a:ext cx="5031604" cy="26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5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B5F9D-2B80-C564-7800-F304D5617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you be </a:t>
            </a:r>
            <a:r>
              <a:rPr lang="en-GB" dirty="0">
                <a:solidFill>
                  <a:srgbClr val="9900CC"/>
                </a:solidFill>
              </a:rPr>
              <a:t>concentrating</a:t>
            </a:r>
            <a:r>
              <a:rPr lang="en-GB" dirty="0"/>
              <a:t> on?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DDD367E-5556-6BCD-9378-111114886D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8163994"/>
              </p:ext>
            </p:extLst>
          </p:nvPr>
        </p:nvGraphicFramePr>
        <p:xfrm>
          <a:off x="838200" y="1825625"/>
          <a:ext cx="10515597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425928866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85667139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097567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In your 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In the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Other?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32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3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051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B5F9D-2B80-C564-7800-F304D5617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you be </a:t>
            </a:r>
            <a:r>
              <a:rPr lang="en-GB" dirty="0">
                <a:solidFill>
                  <a:srgbClr val="9900CC"/>
                </a:solidFill>
              </a:rPr>
              <a:t>concentrating</a:t>
            </a:r>
            <a:r>
              <a:rPr lang="en-GB" dirty="0"/>
              <a:t> on?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DDD367E-5556-6BCD-9378-111114886D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808524"/>
              </p:ext>
            </p:extLst>
          </p:nvPr>
        </p:nvGraphicFramePr>
        <p:xfrm>
          <a:off x="838200" y="1825625"/>
          <a:ext cx="10515597" cy="2682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41295">
                  <a:extLst>
                    <a:ext uri="{9D8B030D-6E8A-4147-A177-3AD203B41FA5}">
                      <a16:colId xmlns:a16="http://schemas.microsoft.com/office/drawing/2014/main" val="4259288667"/>
                    </a:ext>
                  </a:extLst>
                </a:gridCol>
                <a:gridCol w="3469103">
                  <a:extLst>
                    <a:ext uri="{9D8B030D-6E8A-4147-A177-3AD203B41FA5}">
                      <a16:colId xmlns:a16="http://schemas.microsoft.com/office/drawing/2014/main" val="85667139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097567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In your 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In the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b="1" dirty="0">
                          <a:solidFill>
                            <a:schemeClr val="tx1"/>
                          </a:solidFill>
                        </a:rPr>
                        <a:t>Other?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323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Things that have happened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Things that might happen</a:t>
                      </a: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Your phone</a:t>
                      </a:r>
                    </a:p>
                    <a:p>
                      <a:r>
                        <a:rPr lang="en-GB" sz="2000" dirty="0">
                          <a:solidFill>
                            <a:schemeClr val="tx1"/>
                          </a:solidFill>
                        </a:rPr>
                        <a:t>Someone near you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7328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036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0FA0C-6637-42C2-95AC-FF024E7C4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the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CA740-831B-4E89-A069-FB8A84489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Which animal appears?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How many players are there on each team?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color are the balls they are playing with?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is the color of the shirt of the player that leaves?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color is the curtain at the start?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color is the curtain at the end?</a:t>
            </a:r>
          </a:p>
        </p:txBody>
      </p:sp>
    </p:spTree>
    <p:extLst>
      <p:ext uri="{BB962C8B-B14F-4D97-AF65-F5344CB8AC3E}">
        <p14:creationId xmlns:p14="http://schemas.microsoft.com/office/powerpoint/2010/main" val="1255776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214C6-E40A-B5F3-3E3E-8DE999571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847" y="396021"/>
            <a:ext cx="11452412" cy="1325563"/>
          </a:xfrm>
        </p:spPr>
        <p:txBody>
          <a:bodyPr>
            <a:noAutofit/>
          </a:bodyPr>
          <a:lstStyle/>
          <a:p>
            <a:r>
              <a:rPr lang="en-US" sz="4800" dirty="0"/>
              <a:t>If you ARE </a:t>
            </a:r>
            <a:r>
              <a:rPr lang="en-US" sz="4800" dirty="0">
                <a:solidFill>
                  <a:srgbClr val="9900CC"/>
                </a:solidFill>
              </a:rPr>
              <a:t>concentrating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/>
              <a:t>on the right thing…     </a:t>
            </a:r>
            <a:br>
              <a:rPr lang="en-US" sz="4800" dirty="0"/>
            </a:br>
            <a:r>
              <a:rPr lang="en-US" sz="4800" dirty="0"/>
              <a:t>    …are you applying </a:t>
            </a:r>
            <a:r>
              <a:rPr lang="en-US" sz="4800" dirty="0">
                <a:solidFill>
                  <a:srgbClr val="9900CC"/>
                </a:solidFill>
              </a:rPr>
              <a:t>effort</a:t>
            </a:r>
            <a:r>
              <a:rPr lang="en-US" sz="480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9BA38-219C-CD94-909D-12B6EB7BAD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E3EBF18-2C41-7386-2941-4513196F9E00}"/>
              </a:ext>
            </a:extLst>
          </p:cNvPr>
          <p:cNvSpPr txBox="1">
            <a:spLocks/>
          </p:cNvSpPr>
          <p:nvPr/>
        </p:nvSpPr>
        <p:spPr>
          <a:xfrm>
            <a:off x="4173582" y="2174315"/>
            <a:ext cx="7180218" cy="2372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+mn-lt"/>
              </a:rPr>
              <a:t>If you can do it already, that’s </a:t>
            </a:r>
            <a:r>
              <a:rPr lang="en-US" dirty="0">
                <a:solidFill>
                  <a:srgbClr val="9900CC"/>
                </a:solidFill>
                <a:latin typeface="+mn-lt"/>
              </a:rPr>
              <a:t>not</a:t>
            </a:r>
            <a:r>
              <a:rPr lang="en-US" dirty="0">
                <a:latin typeface="+mn-lt"/>
              </a:rPr>
              <a:t> learning – it SHOULD require your </a:t>
            </a:r>
            <a:r>
              <a:rPr lang="en-US" dirty="0">
                <a:solidFill>
                  <a:srgbClr val="9900CC"/>
                </a:solidFill>
                <a:latin typeface="+mn-lt"/>
              </a:rPr>
              <a:t>effort</a:t>
            </a:r>
            <a:r>
              <a:rPr lang="en-US" dirty="0">
                <a:latin typeface="+mn-lt"/>
              </a:rPr>
              <a:t>... </a:t>
            </a:r>
          </a:p>
          <a:p>
            <a:r>
              <a:rPr lang="en-US" dirty="0">
                <a:latin typeface="+mn-lt"/>
              </a:rPr>
              <a:t>BUT practice is useful.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58E8624-1F17-7EB3-242E-5B13163969DB}"/>
              </a:ext>
            </a:extLst>
          </p:cNvPr>
          <p:cNvSpPr txBox="1">
            <a:spLocks/>
          </p:cNvSpPr>
          <p:nvPr/>
        </p:nvSpPr>
        <p:spPr>
          <a:xfrm>
            <a:off x="838200" y="48774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… but sometimes we all need to </a:t>
            </a:r>
            <a:r>
              <a:rPr lang="en-US" dirty="0">
                <a:solidFill>
                  <a:srgbClr val="9900CC"/>
                </a:solidFill>
              </a:rPr>
              <a:t>ask for help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en-US" dirty="0"/>
          </a:p>
        </p:txBody>
      </p:sp>
      <p:pic>
        <p:nvPicPr>
          <p:cNvPr id="5" name="Content Placeholder 5" descr="Thought outline">
            <a:extLst>
              <a:ext uri="{FF2B5EF4-FFF2-40B4-BE49-F238E27FC236}">
                <a16:creationId xmlns:a16="http://schemas.microsoft.com/office/drawing/2014/main" id="{39AFD305-55B1-9DCA-04E6-CF5EB07CF00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32262" y="2281350"/>
            <a:ext cx="2547257" cy="25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8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7C05A-CA3B-BB22-58C7-1C1FA22E0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rmAutofit/>
          </a:bodyPr>
          <a:lstStyle/>
          <a:p>
            <a:r>
              <a:rPr lang="en-US" dirty="0"/>
              <a:t>How can you </a:t>
            </a:r>
            <a:r>
              <a:rPr lang="en-US" dirty="0">
                <a:solidFill>
                  <a:srgbClr val="9900CC"/>
                </a:solidFill>
              </a:rPr>
              <a:t>maximize</a:t>
            </a:r>
            <a:r>
              <a:rPr lang="en-US" dirty="0"/>
              <a:t> your efforts?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2122A-4DD3-936A-327C-64D6F36AD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You’re going to learn </a:t>
            </a:r>
            <a:r>
              <a:rPr lang="en-US" sz="3600" dirty="0">
                <a:solidFill>
                  <a:srgbClr val="9900CC"/>
                </a:solidFill>
              </a:rPr>
              <a:t>most</a:t>
            </a:r>
            <a:r>
              <a:rPr lang="en-US" sz="3600" dirty="0"/>
              <a:t> if you are </a:t>
            </a:r>
          </a:p>
          <a:p>
            <a:pPr lvl="1"/>
            <a:r>
              <a:rPr lang="en-US" sz="3200" dirty="0">
                <a:solidFill>
                  <a:srgbClr val="9900CC"/>
                </a:solidFill>
              </a:rPr>
              <a:t>alert</a:t>
            </a:r>
          </a:p>
          <a:p>
            <a:pPr lvl="1"/>
            <a:r>
              <a:rPr lang="en-US" sz="3200" dirty="0">
                <a:solidFill>
                  <a:srgbClr val="9900CC"/>
                </a:solidFill>
              </a:rPr>
              <a:t>concentrating</a:t>
            </a:r>
            <a:r>
              <a:rPr lang="en-US" sz="3200" dirty="0"/>
              <a:t> on the right thing</a:t>
            </a:r>
          </a:p>
          <a:p>
            <a:pPr lvl="1"/>
            <a:r>
              <a:rPr lang="en-US" sz="3200" dirty="0">
                <a:solidFill>
                  <a:srgbClr val="9900CC"/>
                </a:solidFill>
              </a:rPr>
              <a:t>engaging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/>
              <a:t> with it in the right way (applying </a:t>
            </a:r>
            <a:r>
              <a:rPr lang="en-US" sz="3200" dirty="0">
                <a:solidFill>
                  <a:srgbClr val="9900CC"/>
                </a:solidFill>
              </a:rPr>
              <a:t>effort</a:t>
            </a:r>
            <a:r>
              <a:rPr lang="en-US" sz="3200" dirty="0"/>
              <a:t>)</a:t>
            </a:r>
          </a:p>
          <a:p>
            <a:pPr marL="457200" lvl="1" indent="0">
              <a:buNone/>
            </a:pPr>
            <a:r>
              <a:rPr lang="en-US" sz="3200" dirty="0"/>
              <a:t>(trying even if it is hard, asking for help if you need it)</a:t>
            </a:r>
          </a:p>
          <a:p>
            <a:r>
              <a:rPr lang="en-US" sz="3600" dirty="0"/>
              <a:t>We will use the acronym </a:t>
            </a:r>
            <a:r>
              <a:rPr lang="en-US" sz="5400" dirty="0">
                <a:solidFill>
                  <a:srgbClr val="9900CC"/>
                </a:solidFill>
              </a:rPr>
              <a:t>ACE</a:t>
            </a:r>
            <a:r>
              <a:rPr lang="en-US" sz="3600" dirty="0"/>
              <a:t>. 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368510-3A03-511A-7E9E-2EBDC1EE3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286" y="511912"/>
            <a:ext cx="2481895" cy="18970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48D0F5-02B3-1F83-48FE-8FEA4F2C2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8645" y="3623315"/>
            <a:ext cx="2059303" cy="257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2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21FA7-38EF-43BD-3347-E2B1C8582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happen?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797C7-3F3B-7FA3-59E0-3EDED5FBA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On your whiteboard… a situation where you are</a:t>
            </a:r>
            <a:endParaRPr lang="en-GB" sz="3200" dirty="0">
              <a:solidFill>
                <a:srgbClr val="9900CC"/>
              </a:solidFill>
            </a:endParaRPr>
          </a:p>
          <a:p>
            <a:r>
              <a:rPr lang="en-GB" sz="3200" dirty="0">
                <a:solidFill>
                  <a:srgbClr val="9900CC"/>
                </a:solidFill>
              </a:rPr>
              <a:t>Alert</a:t>
            </a:r>
            <a:r>
              <a:rPr lang="en-GB" sz="3200" dirty="0"/>
              <a:t> but </a:t>
            </a:r>
            <a:r>
              <a:rPr lang="en-GB" sz="3200" dirty="0">
                <a:solidFill>
                  <a:schemeClr val="accent1"/>
                </a:solidFill>
              </a:rPr>
              <a:t>not concentrating </a:t>
            </a:r>
            <a:r>
              <a:rPr lang="en-GB" sz="3200" dirty="0"/>
              <a:t>on the right thing? </a:t>
            </a:r>
          </a:p>
          <a:p>
            <a:r>
              <a:rPr lang="en-GB" sz="3200" dirty="0">
                <a:solidFill>
                  <a:srgbClr val="9900CC"/>
                </a:solidFill>
              </a:rPr>
              <a:t>Concentrating</a:t>
            </a:r>
            <a:r>
              <a:rPr lang="en-GB" sz="3200" dirty="0"/>
              <a:t> on the right thing but </a:t>
            </a:r>
            <a:r>
              <a:rPr lang="en-GB" sz="3200" dirty="0">
                <a:solidFill>
                  <a:schemeClr val="accent1"/>
                </a:solidFill>
              </a:rPr>
              <a:t>not putting in effort?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Can you be…</a:t>
            </a:r>
          </a:p>
          <a:p>
            <a:r>
              <a:rPr lang="en-GB" sz="3200" dirty="0">
                <a:solidFill>
                  <a:schemeClr val="accent1"/>
                </a:solidFill>
              </a:rPr>
              <a:t>Not alert </a:t>
            </a:r>
            <a:r>
              <a:rPr lang="en-GB" sz="3200" dirty="0"/>
              <a:t>but </a:t>
            </a:r>
            <a:r>
              <a:rPr lang="en-GB" sz="3200" dirty="0">
                <a:solidFill>
                  <a:srgbClr val="9900CC"/>
                </a:solidFill>
              </a:rPr>
              <a:t>concentrating</a:t>
            </a:r>
            <a:r>
              <a:rPr lang="en-GB" sz="3200" dirty="0"/>
              <a:t> on the right thing? </a:t>
            </a:r>
          </a:p>
          <a:p>
            <a:r>
              <a:rPr lang="en-GB" sz="3200" dirty="0">
                <a:solidFill>
                  <a:srgbClr val="9900CC"/>
                </a:solidFill>
              </a:rPr>
              <a:t>Alert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dirty="0"/>
              <a:t>and </a:t>
            </a:r>
            <a:r>
              <a:rPr lang="en-GB" sz="3200" dirty="0">
                <a:solidFill>
                  <a:srgbClr val="9900CC"/>
                </a:solidFill>
              </a:rPr>
              <a:t>putting effort in</a:t>
            </a:r>
            <a:r>
              <a:rPr lang="en-GB" sz="3200" dirty="0"/>
              <a:t>, but </a:t>
            </a:r>
            <a:r>
              <a:rPr lang="en-GB" sz="3200" dirty="0">
                <a:solidFill>
                  <a:schemeClr val="accent1"/>
                </a:solidFill>
              </a:rPr>
              <a:t>not concentrating</a:t>
            </a:r>
            <a:r>
              <a:rPr lang="en-GB" sz="3200" dirty="0"/>
              <a:t>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254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B3479-6EF1-565B-870E-695AD0ADB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67FD0-BE62-1BAF-3759-9FBE7D921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@ResearchEDCanada presentation by Andrew Watson, author of The Goldilocks Map, author of Learning and the Brain blog.</a:t>
            </a:r>
          </a:p>
        </p:txBody>
      </p:sp>
    </p:spTree>
    <p:extLst>
      <p:ext uri="{BB962C8B-B14F-4D97-AF65-F5344CB8AC3E}">
        <p14:creationId xmlns:p14="http://schemas.microsoft.com/office/powerpoint/2010/main" val="1586174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330E5197-29C8-870A-D512-BC827D6ADAE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6535" y="643466"/>
            <a:ext cx="8738929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197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889E6-9AA0-468E-9B75-29EA5F9B6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Watch the video</a:t>
            </a:r>
          </a:p>
        </p:txBody>
      </p:sp>
      <p:pic>
        <p:nvPicPr>
          <p:cNvPr id="6" name="Online Media 5" title="The Monkey Business Illusion">
            <a:hlinkClick r:id="" action="ppaction://media"/>
            <a:extLst>
              <a:ext uri="{FF2B5EF4-FFF2-40B4-BE49-F238E27FC236}">
                <a16:creationId xmlns:a16="http://schemas.microsoft.com/office/drawing/2014/main" id="{F2C4366E-DA91-3703-FE63-53862D48903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6313" y="1798730"/>
            <a:ext cx="770096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78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EF6CF-55FC-6BA5-26F4-4846D85F4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E3C06-BC02-DEF5-CDF2-FC6C3F589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From the video earlier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6A6A6-C6DF-6368-DA66-F26159B33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Which </a:t>
            </a:r>
            <a:r>
              <a:rPr lang="en-GB" dirty="0">
                <a:solidFill>
                  <a:srgbClr val="9900CC"/>
                </a:solidFill>
              </a:rPr>
              <a:t>animal</a:t>
            </a:r>
            <a:r>
              <a:rPr lang="en-GB" dirty="0"/>
              <a:t> appears?  </a:t>
            </a:r>
            <a:r>
              <a:rPr lang="en-GB" dirty="0">
                <a:solidFill>
                  <a:srgbClr val="9900CC"/>
                </a:solidFill>
              </a:rPr>
              <a:t>A gorilla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How many </a:t>
            </a:r>
            <a:r>
              <a:rPr lang="en-GB" dirty="0">
                <a:solidFill>
                  <a:srgbClr val="9900CC"/>
                </a:solidFill>
              </a:rPr>
              <a:t>players</a:t>
            </a:r>
            <a:r>
              <a:rPr lang="en-GB" dirty="0"/>
              <a:t> are there on each team? </a:t>
            </a:r>
            <a:r>
              <a:rPr lang="en-GB" dirty="0">
                <a:solidFill>
                  <a:srgbClr val="9900CC"/>
                </a:solidFill>
              </a:rPr>
              <a:t>Three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</a:t>
            </a:r>
            <a:r>
              <a:rPr lang="en-GB" dirty="0">
                <a:solidFill>
                  <a:srgbClr val="9900CC"/>
                </a:solidFill>
              </a:rPr>
              <a:t>color</a:t>
            </a:r>
            <a:r>
              <a:rPr lang="en-GB" dirty="0"/>
              <a:t> are the balls they are playing with? </a:t>
            </a:r>
            <a:r>
              <a:rPr lang="en-GB" dirty="0">
                <a:solidFill>
                  <a:srgbClr val="9900CC"/>
                </a:solidFill>
              </a:rPr>
              <a:t>Orange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is the </a:t>
            </a:r>
            <a:r>
              <a:rPr lang="en-GB" dirty="0">
                <a:solidFill>
                  <a:srgbClr val="9900CC"/>
                </a:solidFill>
              </a:rPr>
              <a:t>color</a:t>
            </a:r>
            <a:r>
              <a:rPr lang="en-GB" dirty="0"/>
              <a:t> of the shirt of the player that leaves? </a:t>
            </a:r>
            <a:r>
              <a:rPr lang="en-GB" dirty="0">
                <a:solidFill>
                  <a:srgbClr val="9900CC"/>
                </a:solidFill>
              </a:rPr>
              <a:t>Black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</a:t>
            </a:r>
            <a:r>
              <a:rPr lang="en-GB" dirty="0">
                <a:solidFill>
                  <a:srgbClr val="9900CC"/>
                </a:solidFill>
              </a:rPr>
              <a:t>color</a:t>
            </a:r>
            <a:r>
              <a:rPr lang="en-GB" dirty="0"/>
              <a:t> is the curtain at the start? </a:t>
            </a:r>
            <a:r>
              <a:rPr lang="en-GB" dirty="0">
                <a:solidFill>
                  <a:srgbClr val="9900CC"/>
                </a:solidFill>
              </a:rPr>
              <a:t>Red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</a:t>
            </a:r>
            <a:r>
              <a:rPr lang="en-GB" dirty="0">
                <a:solidFill>
                  <a:srgbClr val="9900CC"/>
                </a:solidFill>
              </a:rPr>
              <a:t>color</a:t>
            </a:r>
            <a:r>
              <a:rPr lang="en-GB" dirty="0"/>
              <a:t> is the curtain at the end? </a:t>
            </a:r>
            <a:r>
              <a:rPr lang="en-GB" dirty="0">
                <a:solidFill>
                  <a:srgbClr val="9900CC"/>
                </a:solidFill>
              </a:rPr>
              <a:t>Gold</a:t>
            </a:r>
          </a:p>
        </p:txBody>
      </p:sp>
    </p:spTree>
    <p:extLst>
      <p:ext uri="{BB962C8B-B14F-4D97-AF65-F5344CB8AC3E}">
        <p14:creationId xmlns:p14="http://schemas.microsoft.com/office/powerpoint/2010/main" val="3676525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FC44B-263A-4550-8A8A-50144B4B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1. Your attention is THE most </a:t>
            </a:r>
            <a:r>
              <a:rPr lang="en-GB" dirty="0">
                <a:solidFill>
                  <a:srgbClr val="9900CC"/>
                </a:solidFill>
              </a:rPr>
              <a:t>precious</a:t>
            </a:r>
            <a:r>
              <a:rPr lang="en-GB" dirty="0"/>
              <a:t> thing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EAD544-C722-4E18-971D-9E358CD23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AA025D-12C2-4DB7-A933-F9E2AC34F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437" y="1939528"/>
            <a:ext cx="6715125" cy="377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877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BA59E-B8C7-4144-B4C4-CD08D8F90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Everyone’s working memory is </a:t>
            </a:r>
            <a:r>
              <a:rPr lang="en-GB" dirty="0">
                <a:solidFill>
                  <a:srgbClr val="9900CC"/>
                </a:solidFill>
              </a:rPr>
              <a:t>limited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698B4-F915-498B-9790-E4FE3515A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4EA056-A743-46D1-821A-B336834C0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694" y="1825625"/>
            <a:ext cx="8710612" cy="487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160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C2E5E-D9BA-4834-8E5D-24F6CA6CD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en-GB" dirty="0">
                <a:solidFill>
                  <a:srgbClr val="9900CC"/>
                </a:solidFill>
              </a:rPr>
              <a:t>Thinking</a:t>
            </a:r>
            <a:r>
              <a:rPr lang="en-GB" dirty="0"/>
              <a:t> moves things to your long-term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38391-100E-4D7F-8980-320963704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DABCAC-DD5A-43B8-9EC5-C40617AE2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112" y="1825624"/>
            <a:ext cx="7992570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0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4" descr="A diagram of a diagram of a variety of colored circles&#10;&#10;Description automatically generated with medium confidence">
            <a:extLst>
              <a:ext uri="{FF2B5EF4-FFF2-40B4-BE49-F238E27FC236}">
                <a16:creationId xmlns:a16="http://schemas.microsoft.com/office/drawing/2014/main" id="{3D00E5F4-5B5B-5D31-E5A9-DD37A053C4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589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6800C-74E4-4D17-810C-03355DE5B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…and </a:t>
            </a:r>
            <a:r>
              <a:rPr lang="en-GB" dirty="0">
                <a:solidFill>
                  <a:srgbClr val="9900CC"/>
                </a:solidFill>
              </a:rPr>
              <a:t>forgetting</a:t>
            </a:r>
            <a:r>
              <a:rPr lang="en-GB" dirty="0"/>
              <a:t> is part of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09D99-6CBB-4CEF-A3DC-B476C983E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BD289C-6A51-4249-9F13-2CEE26AAF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144" y="1824713"/>
            <a:ext cx="773571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664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7647</TotalTime>
  <Words>522</Words>
  <Application>Microsoft Office PowerPoint</Application>
  <PresentationFormat>Widescreen</PresentationFormat>
  <Paragraphs>82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A review! </vt:lpstr>
      <vt:lpstr>From the video</vt:lpstr>
      <vt:lpstr>Watch the video</vt:lpstr>
      <vt:lpstr>From the video earlier</vt:lpstr>
      <vt:lpstr>1. Your attention is THE most precious thing</vt:lpstr>
      <vt:lpstr>2. Everyone’s working memory is limited</vt:lpstr>
      <vt:lpstr>3. Thinking moves things to your long-term memory</vt:lpstr>
      <vt:lpstr>PowerPoint Presentation</vt:lpstr>
      <vt:lpstr>…and forgetting is part of learning</vt:lpstr>
      <vt:lpstr>Why did we watch the video? </vt:lpstr>
      <vt:lpstr>Your attention is THE most precious thing you have</vt:lpstr>
      <vt:lpstr>What you need to know about attention</vt:lpstr>
      <vt:lpstr>Attention has three categories… </vt:lpstr>
      <vt:lpstr>How alert are you? </vt:lpstr>
      <vt:lpstr>What affects how alert you are? </vt:lpstr>
      <vt:lpstr>What affects how alert you are? </vt:lpstr>
      <vt:lpstr>If you ARE alert… what are you concentrating on? </vt:lpstr>
      <vt:lpstr>What CAN you be concentrating on? </vt:lpstr>
      <vt:lpstr>What CAN you be concentrating on? </vt:lpstr>
      <vt:lpstr>If you ARE concentrating on the right thing…          …are you applying effort?</vt:lpstr>
      <vt:lpstr>How can you maximize your efforts?</vt:lpstr>
      <vt:lpstr>What can happen? 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attention is THE most precious thing you have</dc:title>
  <dc:creator>Helen Reynolds</dc:creator>
  <cp:lastModifiedBy>Helen Reynolds</cp:lastModifiedBy>
  <cp:revision>11</cp:revision>
  <dcterms:created xsi:type="dcterms:W3CDTF">2023-11-13T01:49:27Z</dcterms:created>
  <dcterms:modified xsi:type="dcterms:W3CDTF">2026-07-30T23:00:35Z</dcterms:modified>
</cp:coreProperties>
</file>