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66" r:id="rId5"/>
    <p:sldId id="259" r:id="rId6"/>
    <p:sldId id="756" r:id="rId7"/>
    <p:sldId id="815" r:id="rId8"/>
    <p:sldId id="814" r:id="rId9"/>
    <p:sldId id="816" r:id="rId10"/>
    <p:sldId id="760" r:id="rId11"/>
    <p:sldId id="264" r:id="rId12"/>
    <p:sldId id="269" r:id="rId13"/>
    <p:sldId id="268" r:id="rId14"/>
    <p:sldId id="283" r:id="rId15"/>
    <p:sldId id="812" r:id="rId16"/>
    <p:sldId id="274" r:id="rId17"/>
    <p:sldId id="277" r:id="rId18"/>
    <p:sldId id="279" r:id="rId19"/>
    <p:sldId id="278" r:id="rId20"/>
    <p:sldId id="280" r:id="rId21"/>
    <p:sldId id="260" r:id="rId22"/>
    <p:sldId id="813" r:id="rId23"/>
    <p:sldId id="792" r:id="rId24"/>
    <p:sldId id="285" r:id="rId25"/>
    <p:sldId id="808" r:id="rId26"/>
    <p:sldId id="743" r:id="rId27"/>
    <p:sldId id="807" r:id="rId28"/>
    <p:sldId id="339" r:id="rId29"/>
    <p:sldId id="346" r:id="rId30"/>
    <p:sldId id="81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7" d="100"/>
        <a:sy n="47" d="100"/>
      </p:scale>
      <p:origin x="0" y="-77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3C242-59F3-4692-9315-0974F1CB2CD8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DCD9E-5945-4888-9391-36F7953D2C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393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ABFB0C8C-5B01-4FF7-89BA-EF3CD88F07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7F83F3EC-C2B3-4156-BE9C-E90985D480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Students have 30 seconds to look at the items.</a:t>
            </a: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96433C44-0C2C-4253-AFA0-8D52822CDB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8FB44B6-DC47-42F6-9193-81515913FA67}" type="slidenum">
              <a:rPr lang="en-US" altLang="en-US">
                <a:latin typeface="Calibri" panose="020F0502020204030204" pitchFamily="34" charset="0"/>
              </a:rPr>
              <a:pPr eaLnBrk="1" hangingPunct="1"/>
              <a:t>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56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A93D1-2F9D-40F3-BB53-9C754DBC730C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459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7C5C0-1005-4D7D-9D9A-40940BC471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EB1ECD-2079-41EB-8B09-1C8BB5AAE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BA814-0385-4BBA-AFB0-EC50C3A7E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21C0-4DA6-48B7-AF94-041DCEE21A9D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DC10C3-30FE-47CD-ACDA-F9316CCBC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64B8C-8EDF-498B-A34F-17988801F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FA0E8-FA0A-4F96-AF94-888D50F15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766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7EA81-75E5-47B0-9E44-124515F57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EB70D7-1C79-4C25-88AD-1AEDC152BE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7B6BB-B074-419B-96D8-25A20E968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21C0-4DA6-48B7-AF94-041DCEE21A9D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513E3-2A87-43CC-8F30-21CFD0C00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38B0D-C7D6-4CD9-BE6F-D180CD981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FA0E8-FA0A-4F96-AF94-888D50F15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498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41CEB9-C2C4-4C7E-9B80-C5F413E7A8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A4A272-8282-47AF-8935-3328937066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473683-5740-49B2-B62B-6E441B628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21C0-4DA6-48B7-AF94-041DCEE21A9D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CF451C-3CD0-4624-9B49-9F042A4ED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45527-EFEE-46CA-9C15-81D605603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FA0E8-FA0A-4F96-AF94-888D50F15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839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67F86-40FA-42E7-9D2D-5829CB658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97984-5E51-45DD-8988-8F9F6A8F6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B852EE-C3CA-406E-91D9-66CFDC70D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21C0-4DA6-48B7-AF94-041DCEE21A9D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96821-CB13-479D-AD6A-D949FFCD0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A36C1-3FA0-439A-B607-4F7E40C2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FA0E8-FA0A-4F96-AF94-888D50F15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481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A238D-F85F-4ECA-B95A-BDA0E5B99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5447B7-524A-43BB-8538-A56F91A4B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E13353-9E56-46DA-96DD-018741510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21C0-4DA6-48B7-AF94-041DCEE21A9D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F6826-97D6-4AB7-89C1-E4A61D1A9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CFEE18-E7EA-4B1D-8249-85C77B107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FA0E8-FA0A-4F96-AF94-888D50F15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7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94775-57D8-4E8A-8431-B40B4D0AA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02A73-2A84-4B15-B134-D1DF38A21C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1FF87A-C81C-4223-9EC5-27536547AD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44263A-7DF2-4EA2-AED8-FFD6D117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21C0-4DA6-48B7-AF94-041DCEE21A9D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BBEAA5-88AF-44C9-821C-48E861F78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970C1C-57EA-47B8-8836-B221ACC93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FA0E8-FA0A-4F96-AF94-888D50F15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465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5DD81-28F9-40CE-8F17-79B2853AD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8A68A-F7C2-4BEF-82E4-C52B830E4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CC2125-26D5-4297-9E68-B04C531CC8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0AEB46-3284-4015-A5BC-9D0BF14E88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D539AC-462D-419E-8AE8-DB2E43818A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A54C1A-9822-4A6A-89A5-F0C04B5B0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21C0-4DA6-48B7-AF94-041DCEE21A9D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71A2D5-0FBB-4670-8787-6D1811158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4857CF-0169-48B6-8B59-D4568877C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FA0E8-FA0A-4F96-AF94-888D50F15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015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25055-8E05-4F47-99D5-AB3D55BA4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052469-F204-4DC7-B3A2-AA96A1DEA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21C0-4DA6-48B7-AF94-041DCEE21A9D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074F56-47F8-4E69-83B6-1C5EB1432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B2D8DE-2B45-4FDE-8AA5-2E3BF6872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FA0E8-FA0A-4F96-AF94-888D50F15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411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3C6B7C-9B25-4D0C-AE59-C33B96CB3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21C0-4DA6-48B7-AF94-041DCEE21A9D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8CA066-1177-4B10-840D-2FD00E906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A74154-6738-48FA-A884-E1BD1AFA2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FA0E8-FA0A-4F96-AF94-888D50F15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87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AF6D7-79D6-4D28-9A8C-7E788B723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5CD36-1D1F-434D-BF5D-75CD4CE2C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61D79D-39DB-4CFA-A09E-F51004DE6F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AB10F3-88EF-4467-A5A0-1418F8765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21C0-4DA6-48B7-AF94-041DCEE21A9D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C9B68D-17AD-4F91-9D3F-396E281A4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9020DD-CD0F-4D21-8C92-8A325F9F3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FA0E8-FA0A-4F96-AF94-888D50F15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635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49FC1-BE59-4771-9AF2-B63CAE2BD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52F1BB-A2A6-46F1-9E4B-696B1E90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48548A-989F-4AB4-A3EF-FFB4C2F12C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B03930-702A-484C-AD04-1438AA261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21C0-4DA6-48B7-AF94-041DCEE21A9D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BA5F5-591E-404D-A5FB-4452C68E6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117FC-305E-415F-BAFF-E2B0A61D0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FA0E8-FA0A-4F96-AF94-888D50F15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458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F93AA9-F5D4-40BC-B93E-D65BB3852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7BA9CA-3479-443D-9825-6FDEAD4652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22C06B-8B8B-442E-8BA4-B3AE7EF7D2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921C0-4DA6-48B7-AF94-041DCEE21A9D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72DB55-C243-425F-8F64-25D48D1639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679CB1-4FEA-46C2-A3B8-EDE29D0674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FA0E8-FA0A-4F96-AF94-888D50F15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300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mbition.org.uk/research-and-insight/learning-curriculu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wmf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BEF4C-1649-4045-A8B4-50E37D05A2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Learning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6A9916-1E0D-436D-83AA-F5DE75AD88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901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E4221-EF10-4D85-9244-D4368655C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did we learn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4B5C5-3643-414D-A739-BA2F45B97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Our </a:t>
            </a:r>
            <a:r>
              <a:rPr lang="en-GB" dirty="0">
                <a:solidFill>
                  <a:srgbClr val="9900CC"/>
                </a:solidFill>
              </a:rPr>
              <a:t>attention</a:t>
            </a:r>
            <a:r>
              <a:rPr lang="en-GB" dirty="0"/>
              <a:t> is precious </a:t>
            </a:r>
          </a:p>
          <a:p>
            <a:pPr marL="0" indent="0">
              <a:buNone/>
            </a:pPr>
            <a:r>
              <a:rPr lang="en-GB" dirty="0"/>
              <a:t>(so, I will try not to distract you, and this is why the presentation is simple)</a:t>
            </a:r>
          </a:p>
        </p:txBody>
      </p:sp>
    </p:spTree>
    <p:extLst>
      <p:ext uri="{BB962C8B-B14F-4D97-AF65-F5344CB8AC3E}">
        <p14:creationId xmlns:p14="http://schemas.microsoft.com/office/powerpoint/2010/main" val="3154627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BA59E-B8C7-4144-B4C4-CD08D8F90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Everyone’s </a:t>
            </a:r>
            <a:r>
              <a:rPr lang="en-GB" dirty="0">
                <a:solidFill>
                  <a:srgbClr val="9900CC"/>
                </a:solidFill>
              </a:rPr>
              <a:t>working memory </a:t>
            </a:r>
            <a:r>
              <a:rPr lang="en-GB" dirty="0"/>
              <a:t>is limited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698B4-F915-498B-9790-E4FE3515A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4EA056-A743-46D1-821A-B336834C0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694" y="1825625"/>
            <a:ext cx="8710612" cy="487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60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09338-CA20-4B6A-824D-C85CDFBEB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can you do?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21045-8BB2-4F4E-A0A1-E502B74D9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Reduce the things going into your brain so that you can focus</a:t>
            </a:r>
          </a:p>
          <a:p>
            <a:r>
              <a:rPr lang="en-GB" dirty="0"/>
              <a:t>No other tabs/games open during lessons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2132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C2E5E-D9BA-4834-8E5D-24F6CA6CD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Thinking moves things to your </a:t>
            </a:r>
            <a:r>
              <a:rPr lang="en-GB" dirty="0">
                <a:solidFill>
                  <a:srgbClr val="9900CC"/>
                </a:solidFill>
              </a:rPr>
              <a:t>long-term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38391-100E-4D7F-8980-320963704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DABCAC-DD5A-43B8-9EC5-C40617AE2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112" y="1825624"/>
            <a:ext cx="7992570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0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DD4C1-0973-4152-9377-1A4C79EA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11838"/>
          </a:xfrm>
        </p:spPr>
        <p:txBody>
          <a:bodyPr>
            <a:normAutofit/>
          </a:bodyPr>
          <a:lstStyle/>
          <a:p>
            <a:r>
              <a:rPr lang="en-GB" sz="7200" b="1" dirty="0"/>
              <a:t>This is a </a:t>
            </a:r>
            <a:r>
              <a:rPr lang="en-GB" sz="7200" b="1" dirty="0">
                <a:solidFill>
                  <a:srgbClr val="9900CC"/>
                </a:solidFill>
              </a:rPr>
              <a:t>REALLY GOOD IDEA </a:t>
            </a:r>
            <a:r>
              <a:rPr lang="en-GB" sz="7200" b="1" dirty="0"/>
              <a:t>because your </a:t>
            </a:r>
            <a:r>
              <a:rPr lang="en-GB" sz="7200" b="1" dirty="0">
                <a:solidFill>
                  <a:srgbClr val="9900CC"/>
                </a:solidFill>
              </a:rPr>
              <a:t>LONG-TERM MEMORY IS HUGE.</a:t>
            </a:r>
          </a:p>
        </p:txBody>
      </p:sp>
    </p:spTree>
    <p:extLst>
      <p:ext uri="{BB962C8B-B14F-4D97-AF65-F5344CB8AC3E}">
        <p14:creationId xmlns:p14="http://schemas.microsoft.com/office/powerpoint/2010/main" val="1645239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83D16-22AC-48ED-9386-63113D7CB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Here’s some questions…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DB9C0-20EB-411C-A218-3444631906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Where were you last Thanksgiving?</a:t>
            </a:r>
          </a:p>
          <a:p>
            <a:r>
              <a:rPr lang="en-GB" dirty="0"/>
              <a:t>What are the pictures on the back of a dollar bill?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44E0FE-48D0-4BC2-A443-219581671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725" y="3035300"/>
            <a:ext cx="8210550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137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7D795-648F-4B42-BF51-5FE85E287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Most people find it easier to remember things that mean something.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0BA11-B63F-4EAD-B807-9DC292E7D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Why?</a:t>
            </a:r>
          </a:p>
          <a:p>
            <a:r>
              <a:rPr lang="en-GB" dirty="0"/>
              <a:t>You have to think what the words </a:t>
            </a:r>
            <a:r>
              <a:rPr lang="en-GB" dirty="0">
                <a:solidFill>
                  <a:srgbClr val="9900CC"/>
                </a:solidFill>
              </a:rPr>
              <a:t>mean</a:t>
            </a:r>
            <a:r>
              <a:rPr lang="en-GB" dirty="0"/>
              <a:t>.</a:t>
            </a:r>
          </a:p>
          <a:p>
            <a:r>
              <a:rPr lang="en-GB" dirty="0"/>
              <a:t>When we think about </a:t>
            </a:r>
            <a:r>
              <a:rPr lang="en-GB" dirty="0">
                <a:solidFill>
                  <a:srgbClr val="9900CC"/>
                </a:solidFill>
              </a:rPr>
              <a:t>meaning</a:t>
            </a:r>
            <a:r>
              <a:rPr lang="en-GB" dirty="0"/>
              <a:t>, we </a:t>
            </a:r>
            <a:r>
              <a:rPr lang="en-GB" dirty="0">
                <a:solidFill>
                  <a:srgbClr val="9900CC"/>
                </a:solidFill>
              </a:rPr>
              <a:t>remember it more easily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5630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6800C-74E4-4D17-810C-03355DE5B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…and </a:t>
            </a:r>
            <a:r>
              <a:rPr lang="en-GB" dirty="0">
                <a:solidFill>
                  <a:srgbClr val="9900CC"/>
                </a:solidFill>
              </a:rPr>
              <a:t>forgetting</a:t>
            </a:r>
            <a:r>
              <a:rPr lang="en-GB" dirty="0"/>
              <a:t> is part of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09D99-6CBB-4CEF-A3DC-B476C983E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BD289C-6A51-4249-9F13-2CEE26AAF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144" y="1824713"/>
            <a:ext cx="773571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664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0FA0C-6637-42C2-95AC-FF024E7C4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From the school last year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CA740-831B-4E89-A069-FB8A84489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What was the last topic you studied in science?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were three things you learned in that topic?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Describe a problem that you can solve using one of those three things.</a:t>
            </a:r>
          </a:p>
        </p:txBody>
      </p:sp>
    </p:spTree>
    <p:extLst>
      <p:ext uri="{BB962C8B-B14F-4D97-AF65-F5344CB8AC3E}">
        <p14:creationId xmlns:p14="http://schemas.microsoft.com/office/powerpoint/2010/main" val="3064132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2F91E-7D4E-4802-9782-456C26126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9900CC"/>
                </a:solidFill>
              </a:rPr>
              <a:t>Retrieving</a:t>
            </a:r>
            <a:r>
              <a:rPr lang="en-GB" dirty="0"/>
              <a:t> things upsets the forgetting curve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4D53E-AE99-4ECA-877A-274D2DB3B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Ebbinghaus' forgetting curve and review cycle. | Download ...">
            <a:extLst>
              <a:ext uri="{FF2B5EF4-FFF2-40B4-BE49-F238E27FC236}">
                <a16:creationId xmlns:a16="http://schemas.microsoft.com/office/drawing/2014/main" id="{46249A1F-A0ED-47C4-BF91-5EF9410A2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387" y="1825625"/>
            <a:ext cx="6753225" cy="42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33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BB8C0-6760-42AB-BFE0-22F45A183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‘learning’?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F98BC-7F7A-4058-8452-C0ED2C8F0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Learning is a change to your </a:t>
            </a:r>
            <a:r>
              <a:rPr lang="en-GB" dirty="0">
                <a:solidFill>
                  <a:srgbClr val="9900CC"/>
                </a:solidFill>
              </a:rPr>
              <a:t>long-term memory</a:t>
            </a:r>
            <a:r>
              <a:rPr lang="en-GB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05157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7BF77-FC4E-4BC8-9088-888217EA2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will we do this year?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944D5-BD02-4D38-BAE2-06ACF80E6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To get things securely in your long-term memory and upset the forgetting curve we will do…</a:t>
            </a:r>
          </a:p>
          <a:p>
            <a:r>
              <a:rPr lang="en-GB" dirty="0"/>
              <a:t>lots of </a:t>
            </a:r>
            <a:r>
              <a:rPr lang="en-GB" dirty="0">
                <a:solidFill>
                  <a:srgbClr val="9900CC"/>
                </a:solidFill>
              </a:rPr>
              <a:t>retrieval practice </a:t>
            </a:r>
            <a:r>
              <a:rPr lang="en-GB" dirty="0"/>
              <a:t>(lots of questions but NOT about grading)</a:t>
            </a:r>
          </a:p>
          <a:p>
            <a:r>
              <a:rPr lang="en-GB" dirty="0"/>
              <a:t>lots of </a:t>
            </a:r>
            <a:r>
              <a:rPr lang="en-GB" dirty="0">
                <a:solidFill>
                  <a:srgbClr val="9900CC"/>
                </a:solidFill>
              </a:rPr>
              <a:t>SLOP</a:t>
            </a:r>
            <a:r>
              <a:rPr lang="en-GB" dirty="0"/>
              <a:t> – Shed Loads Of Practice (to make strong connections)</a:t>
            </a:r>
          </a:p>
          <a:p>
            <a:r>
              <a:rPr lang="en-GB" dirty="0"/>
              <a:t>lots of </a:t>
            </a:r>
            <a:r>
              <a:rPr lang="en-GB" dirty="0">
                <a:solidFill>
                  <a:srgbClr val="9900CC"/>
                </a:solidFill>
              </a:rPr>
              <a:t>spaced practice </a:t>
            </a:r>
            <a:r>
              <a:rPr lang="en-GB" dirty="0"/>
              <a:t>(thinking about things from a while ago)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You’ll use your </a:t>
            </a:r>
            <a:r>
              <a:rPr lang="en-GB" dirty="0">
                <a:solidFill>
                  <a:srgbClr val="9900CC"/>
                </a:solidFill>
              </a:rPr>
              <a:t>working memory </a:t>
            </a:r>
            <a:r>
              <a:rPr lang="en-GB" dirty="0"/>
              <a:t>to process new information</a:t>
            </a:r>
          </a:p>
          <a:p>
            <a:r>
              <a:rPr lang="en-GB" dirty="0"/>
              <a:t>You’ll build up your </a:t>
            </a:r>
            <a:r>
              <a:rPr lang="en-GB" dirty="0">
                <a:solidFill>
                  <a:srgbClr val="9900CC"/>
                </a:solidFill>
              </a:rPr>
              <a:t>long-term memory </a:t>
            </a:r>
            <a:r>
              <a:rPr lang="en-GB" dirty="0"/>
              <a:t>to be better at everything.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1290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80FDC-6201-4318-A670-4FCC9A080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BIG three things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57DE9-1B67-4C60-A181-64F813FA6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9900CC"/>
                </a:solidFill>
              </a:rPr>
              <a:t>Attention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/>
              <a:t>- what you think about is what you learn </a:t>
            </a:r>
          </a:p>
          <a:p>
            <a:r>
              <a:rPr lang="en-GB" dirty="0">
                <a:solidFill>
                  <a:srgbClr val="9900CC"/>
                </a:solidFill>
              </a:rPr>
              <a:t>Working memory </a:t>
            </a:r>
            <a:r>
              <a:rPr lang="en-GB" dirty="0"/>
              <a:t>– control what is using it up</a:t>
            </a:r>
          </a:p>
          <a:p>
            <a:r>
              <a:rPr lang="en-GB" dirty="0">
                <a:solidFill>
                  <a:srgbClr val="9900CC"/>
                </a:solidFill>
              </a:rPr>
              <a:t>Long-term memory </a:t>
            </a:r>
            <a:r>
              <a:rPr lang="en-GB" dirty="0"/>
              <a:t>- the more you know the easier it is to learn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066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770AB-A13A-438E-99BC-DDE8CAD27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7C144-F400-4E21-83C5-2B5899515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226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17FCE-90AF-4624-B8FD-30D6F6089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couple of brain games to finish…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010FB-13A8-4450-AF7F-CF67C1ED7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8008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4F06C-51C4-437B-9F1A-179CED702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Say the COLOUR not the word </a:t>
            </a:r>
            <a:br>
              <a:rPr lang="en-GB" dirty="0"/>
            </a:br>
            <a:r>
              <a:rPr lang="en-GB" dirty="0"/>
              <a:t>The first one is yellow not green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435B9-7DEE-4B6B-A2C9-889DE2274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troop-effect.jpg">
            <a:extLst>
              <a:ext uri="{FF2B5EF4-FFF2-40B4-BE49-F238E27FC236}">
                <a16:creationId xmlns:a16="http://schemas.microsoft.com/office/drawing/2014/main" id="{BC0F88AF-A9DB-4715-B9AD-6FEAE43FDA6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46721" y="1825625"/>
            <a:ext cx="7692158" cy="512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8385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313D6-7D7A-4B69-8F1E-743D379AF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Look at this for 30 seconds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14801-F4C8-45BA-93F7-3783DBFBB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2494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icture2.png">
            <a:extLst>
              <a:ext uri="{FF2B5EF4-FFF2-40B4-BE49-F238E27FC236}">
                <a16:creationId xmlns:a16="http://schemas.microsoft.com/office/drawing/2014/main" id="{F69E5B0E-98A9-444A-8B75-AAB95DC9B9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053" y="859632"/>
            <a:ext cx="5462588" cy="5245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D8C5611-8758-4768-98F2-8DDCCA83C0DD}"/>
              </a:ext>
            </a:extLst>
          </p:cNvPr>
          <p:cNvSpPr/>
          <p:nvPr/>
        </p:nvSpPr>
        <p:spPr>
          <a:xfrm>
            <a:off x="6110289" y="3433764"/>
            <a:ext cx="107156" cy="1071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350"/>
          </a:p>
        </p:txBody>
      </p:sp>
      <p:pic>
        <p:nvPicPr>
          <p:cNvPr id="11" name="Picture 10" descr="Picture4.png">
            <a:extLst>
              <a:ext uri="{FF2B5EF4-FFF2-40B4-BE49-F238E27FC236}">
                <a16:creationId xmlns:a16="http://schemas.microsoft.com/office/drawing/2014/main" id="{AF425E06-27DA-4C36-A8EA-658E065B3FB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674" y="910829"/>
            <a:ext cx="546496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F9B685F-BFEF-49FF-A7C4-D53680EC08AA}"/>
              </a:ext>
            </a:extLst>
          </p:cNvPr>
          <p:cNvSpPr/>
          <p:nvPr/>
        </p:nvSpPr>
        <p:spPr>
          <a:xfrm>
            <a:off x="3524251" y="803673"/>
            <a:ext cx="5357813" cy="5357813"/>
          </a:xfrm>
          <a:prstGeom prst="ellipse">
            <a:avLst/>
          </a:prstGeom>
          <a:noFill/>
          <a:ln w="1143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17525451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C3864-EC1E-4A22-A50C-87E532E15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…now look at your hand.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02B45-1895-4FDF-9192-C04EC444F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1581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A88A7-2BCD-4628-BC82-3B3F4D4C2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going on??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EBF09-DE29-476E-AF76-79BE0F58B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Come up with your own theory for these observations:</a:t>
            </a:r>
          </a:p>
          <a:p>
            <a:r>
              <a:rPr lang="en-GB" dirty="0"/>
              <a:t>Naming the color takes longer</a:t>
            </a:r>
          </a:p>
          <a:p>
            <a:r>
              <a:rPr lang="en-GB" dirty="0"/>
              <a:t>You to get it wrong more often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4081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5FF1E-688F-4E2D-9099-D4679FB1C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This is the Stroop Effect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1478F-069F-435D-BBC2-4EBDE4EAA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17638"/>
            <a:ext cx="10990943" cy="53237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Why? There are several </a:t>
            </a:r>
            <a:r>
              <a:rPr lang="en-GB" dirty="0">
                <a:solidFill>
                  <a:srgbClr val="FF0000"/>
                </a:solidFill>
              </a:rPr>
              <a:t>theories</a:t>
            </a:r>
          </a:p>
          <a:p>
            <a:r>
              <a:rPr lang="en-GB" dirty="0"/>
              <a:t>You aren’t used to recognizing colors, so you are slower (</a:t>
            </a:r>
            <a:r>
              <a:rPr lang="en-GB" dirty="0">
                <a:solidFill>
                  <a:srgbClr val="FF0000"/>
                </a:solidFill>
              </a:rPr>
              <a:t>processing speed theory</a:t>
            </a:r>
            <a:r>
              <a:rPr lang="en-GB" dirty="0"/>
              <a:t>)</a:t>
            </a:r>
          </a:p>
          <a:p>
            <a:r>
              <a:rPr lang="en-GB" dirty="0"/>
              <a:t>Reading is automatic, recognizing color isn’t (</a:t>
            </a:r>
            <a:r>
              <a:rPr lang="en-GB" dirty="0">
                <a:solidFill>
                  <a:srgbClr val="FF0000"/>
                </a:solidFill>
              </a:rPr>
              <a:t>automaticity theory</a:t>
            </a:r>
            <a:r>
              <a:rPr lang="en-GB" dirty="0"/>
              <a:t>)</a:t>
            </a:r>
          </a:p>
          <a:p>
            <a:r>
              <a:rPr lang="en-GB" dirty="0"/>
              <a:t>Recognizing color requires more attention, so takes longer (</a:t>
            </a:r>
            <a:r>
              <a:rPr lang="en-GB" dirty="0">
                <a:solidFill>
                  <a:srgbClr val="FF0000"/>
                </a:solidFill>
              </a:rPr>
              <a:t>selective attention theory</a:t>
            </a:r>
            <a:r>
              <a:rPr lang="en-GB" dirty="0"/>
              <a:t>)</a:t>
            </a:r>
          </a:p>
          <a:p>
            <a:r>
              <a:rPr lang="en-GB" dirty="0"/>
              <a:t>There are different pathways for different types of information, and the pathway for information from reading is stronger (not faster) than the rest, so wins (</a:t>
            </a:r>
            <a:r>
              <a:rPr lang="en-GB" dirty="0">
                <a:solidFill>
                  <a:srgbClr val="FF0000"/>
                </a:solidFill>
              </a:rPr>
              <a:t>parallel processing theory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(so we don’t know why)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2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2A192-90AE-4D31-9A33-D0015EC5C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 is ‘learning’ all about facts?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F6776-688C-4B81-9C2A-66CD2833A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No.</a:t>
            </a:r>
          </a:p>
          <a:p>
            <a:pPr marL="0" indent="0">
              <a:buNone/>
            </a:pPr>
            <a:r>
              <a:rPr lang="en-GB" dirty="0"/>
              <a:t>You need to </a:t>
            </a:r>
            <a:r>
              <a:rPr lang="en-GB" dirty="0">
                <a:solidFill>
                  <a:srgbClr val="9900CC"/>
                </a:solidFill>
              </a:rPr>
              <a:t>know things </a:t>
            </a:r>
            <a:r>
              <a:rPr lang="en-GB" dirty="0"/>
              <a:t>to be able to </a:t>
            </a:r>
            <a:r>
              <a:rPr lang="en-GB" dirty="0">
                <a:solidFill>
                  <a:srgbClr val="9900CC"/>
                </a:solidFill>
              </a:rPr>
              <a:t>do things</a:t>
            </a:r>
          </a:p>
          <a:p>
            <a:pPr marL="0" indent="0">
              <a:buNone/>
            </a:pPr>
            <a:r>
              <a:rPr lang="en-GB" dirty="0"/>
              <a:t>When you learn you can </a:t>
            </a:r>
          </a:p>
          <a:p>
            <a:pPr>
              <a:buFontTx/>
              <a:buChar char="-"/>
            </a:pPr>
            <a:r>
              <a:rPr lang="en-GB" dirty="0"/>
              <a:t>‘know’ new things</a:t>
            </a:r>
          </a:p>
          <a:p>
            <a:pPr>
              <a:buFontTx/>
              <a:buChar char="-"/>
            </a:pPr>
            <a:r>
              <a:rPr lang="en-GB" dirty="0"/>
              <a:t>make </a:t>
            </a:r>
            <a:r>
              <a:rPr lang="en-GB" dirty="0">
                <a:solidFill>
                  <a:srgbClr val="9900CC"/>
                </a:solidFill>
              </a:rPr>
              <a:t>new connections </a:t>
            </a:r>
            <a:r>
              <a:rPr lang="en-GB" dirty="0"/>
              <a:t>to old things</a:t>
            </a:r>
          </a:p>
          <a:p>
            <a:pPr>
              <a:buFontTx/>
              <a:buChar char="-"/>
            </a:pPr>
            <a:r>
              <a:rPr lang="en-GB" dirty="0"/>
              <a:t>make </a:t>
            </a:r>
            <a:r>
              <a:rPr lang="en-GB" dirty="0">
                <a:solidFill>
                  <a:srgbClr val="9900CC"/>
                </a:solidFill>
              </a:rPr>
              <a:t>new connections </a:t>
            </a:r>
            <a:r>
              <a:rPr lang="en-GB" dirty="0"/>
              <a:t>between old things</a:t>
            </a:r>
          </a:p>
          <a:p>
            <a:pPr>
              <a:buFontTx/>
              <a:buChar char="-"/>
            </a:pPr>
            <a:r>
              <a:rPr lang="en-GB" dirty="0">
                <a:solidFill>
                  <a:srgbClr val="9900CC"/>
                </a:solidFill>
              </a:rPr>
              <a:t>strengthen the connections </a:t>
            </a:r>
            <a:r>
              <a:rPr lang="en-GB" dirty="0"/>
              <a:t>between any of the things</a:t>
            </a:r>
          </a:p>
        </p:txBody>
      </p:sp>
    </p:spTree>
    <p:extLst>
      <p:ext uri="{BB962C8B-B14F-4D97-AF65-F5344CB8AC3E}">
        <p14:creationId xmlns:p14="http://schemas.microsoft.com/office/powerpoint/2010/main" val="28065377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77D67-7261-4656-89B1-696F3D45A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References/credits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B6ACC-AC11-44D2-A885-89BF4A72B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https://www.ambition.org.uk/research-and-insight/learning-curriculum/</a:t>
            </a:r>
            <a:endParaRPr lang="en-GB" dirty="0"/>
          </a:p>
          <a:p>
            <a:endParaRPr lang="en-GB" dirty="0"/>
          </a:p>
          <a:p>
            <a:r>
              <a:rPr lang="en-GB" dirty="0"/>
              <a:t>Daniel Willingham: Why don’t student’s like school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0973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75876-A668-4FF0-B219-1EF8C8E39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 what do I need to know about learning?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E5B14-F84A-467C-8A01-AA0E5342D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During lessons I will talk about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rgbClr val="9900CC"/>
                </a:solidFill>
              </a:rPr>
              <a:t>Attention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rgbClr val="9900CC"/>
                </a:solidFill>
              </a:rPr>
              <a:t>Working memory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rgbClr val="9900CC"/>
                </a:solidFill>
              </a:rPr>
              <a:t>Long-term memory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7793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FC44B-263A-4550-8A8A-50144B4B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Your </a:t>
            </a:r>
            <a:r>
              <a:rPr lang="en-GB" dirty="0">
                <a:solidFill>
                  <a:srgbClr val="9900CC"/>
                </a:solidFill>
              </a:rPr>
              <a:t>attention</a:t>
            </a:r>
            <a:r>
              <a:rPr lang="en-GB" dirty="0"/>
              <a:t> is a precious thing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AD544-C722-4E18-971D-9E358CD23D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AA025D-12C2-4DB7-A933-F9E2AC34F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437" y="1939528"/>
            <a:ext cx="6715125" cy="377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877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Science Posse\Local Settings\Temporary Internet Files\Content.IE5\60KG8T7T\MCj04134740000[1].wmf">
            <a:extLst>
              <a:ext uri="{FF2B5EF4-FFF2-40B4-BE49-F238E27FC236}">
                <a16:creationId xmlns:a16="http://schemas.microsoft.com/office/drawing/2014/main" id="{F8655C52-8D1B-4303-945C-5EF563462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657601"/>
            <a:ext cx="1633538" cy="123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5">
            <a:extLst>
              <a:ext uri="{FF2B5EF4-FFF2-40B4-BE49-F238E27FC236}">
                <a16:creationId xmlns:a16="http://schemas.microsoft.com/office/drawing/2014/main" id="{DF24893C-F039-4739-A1FD-7F709F3DD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04801"/>
            <a:ext cx="15240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6">
            <a:extLst>
              <a:ext uri="{FF2B5EF4-FFF2-40B4-BE49-F238E27FC236}">
                <a16:creationId xmlns:a16="http://schemas.microsoft.com/office/drawing/2014/main" id="{28013C75-DCBA-4D70-9845-7D4A92F9C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685800"/>
            <a:ext cx="16954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7">
            <a:extLst>
              <a:ext uri="{FF2B5EF4-FFF2-40B4-BE49-F238E27FC236}">
                <a16:creationId xmlns:a16="http://schemas.microsoft.com/office/drawing/2014/main" id="{755F121A-6044-47CA-A926-C325B6456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33401"/>
            <a:ext cx="1219200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8">
            <a:extLst>
              <a:ext uri="{FF2B5EF4-FFF2-40B4-BE49-F238E27FC236}">
                <a16:creationId xmlns:a16="http://schemas.microsoft.com/office/drawing/2014/main" id="{FFEDE19B-32D8-4409-A57F-C9EDD0D2D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381001"/>
            <a:ext cx="2027238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9">
            <a:extLst>
              <a:ext uri="{FF2B5EF4-FFF2-40B4-BE49-F238E27FC236}">
                <a16:creationId xmlns:a16="http://schemas.microsoft.com/office/drawing/2014/main" id="{E619561F-E0BE-4A86-9041-94719C73E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286001"/>
            <a:ext cx="16764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10">
            <a:extLst>
              <a:ext uri="{FF2B5EF4-FFF2-40B4-BE49-F238E27FC236}">
                <a16:creationId xmlns:a16="http://schemas.microsoft.com/office/drawing/2014/main" id="{AF9982B4-8139-4848-B2DF-53769420C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2098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11">
            <a:extLst>
              <a:ext uri="{FF2B5EF4-FFF2-40B4-BE49-F238E27FC236}">
                <a16:creationId xmlns:a16="http://schemas.microsoft.com/office/drawing/2014/main" id="{29364CA1-77C3-47E7-9381-9F9B68FAA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5257800"/>
            <a:ext cx="144780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12">
            <a:extLst>
              <a:ext uri="{FF2B5EF4-FFF2-40B4-BE49-F238E27FC236}">
                <a16:creationId xmlns:a16="http://schemas.microsoft.com/office/drawing/2014/main" id="{B3854DD0-6B4D-4E75-8BBD-7A3668072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828800"/>
            <a:ext cx="685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13">
            <a:extLst>
              <a:ext uri="{FF2B5EF4-FFF2-40B4-BE49-F238E27FC236}">
                <a16:creationId xmlns:a16="http://schemas.microsoft.com/office/drawing/2014/main" id="{DA08C576-3918-4D35-A4A6-E72D798C3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1905000"/>
            <a:ext cx="1257300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14">
            <a:extLst>
              <a:ext uri="{FF2B5EF4-FFF2-40B4-BE49-F238E27FC236}">
                <a16:creationId xmlns:a16="http://schemas.microsoft.com/office/drawing/2014/main" id="{F3B12757-6B6F-4C44-AFF7-21E3191C7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810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Picture 15">
            <a:extLst>
              <a:ext uri="{FF2B5EF4-FFF2-40B4-BE49-F238E27FC236}">
                <a16:creationId xmlns:a16="http://schemas.microsoft.com/office/drawing/2014/main" id="{BDB4A9CF-6FE5-4FAA-A132-40C5D3187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3733800"/>
            <a:ext cx="14255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Picture 16">
            <a:extLst>
              <a:ext uri="{FF2B5EF4-FFF2-40B4-BE49-F238E27FC236}">
                <a16:creationId xmlns:a16="http://schemas.microsoft.com/office/drawing/2014/main" id="{C12DD61A-78FD-43E4-82BF-D7A8D1185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1" y="3962400"/>
            <a:ext cx="15478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17">
            <a:extLst>
              <a:ext uri="{FF2B5EF4-FFF2-40B4-BE49-F238E27FC236}">
                <a16:creationId xmlns:a16="http://schemas.microsoft.com/office/drawing/2014/main" id="{8DADEF99-1328-48B3-AC88-73080B108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51816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6" name="Picture 18">
            <a:extLst>
              <a:ext uri="{FF2B5EF4-FFF2-40B4-BE49-F238E27FC236}">
                <a16:creationId xmlns:a16="http://schemas.microsoft.com/office/drawing/2014/main" id="{C60F2F4D-2AAB-4D2A-848F-28AAF9EC2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5029200"/>
            <a:ext cx="990600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7" name="Picture 19">
            <a:extLst>
              <a:ext uri="{FF2B5EF4-FFF2-40B4-BE49-F238E27FC236}">
                <a16:creationId xmlns:a16="http://schemas.microsoft.com/office/drawing/2014/main" id="{AA536BEF-33D4-436F-983D-1935FA7FE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5029200"/>
            <a:ext cx="8191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998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3726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84E60139-AA01-4055-A372-25413E385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862" y="309127"/>
            <a:ext cx="8240275" cy="623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25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8815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1956</TotalTime>
  <Words>602</Words>
  <Application>Microsoft Office PowerPoint</Application>
  <PresentationFormat>Widescreen</PresentationFormat>
  <Paragraphs>73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 Theme</vt:lpstr>
      <vt:lpstr>Learning</vt:lpstr>
      <vt:lpstr>What is ‘learning’? </vt:lpstr>
      <vt:lpstr>So is ‘learning’ all about facts?</vt:lpstr>
      <vt:lpstr>So what do I need to know about learning?</vt:lpstr>
      <vt:lpstr>1. Your attention is a precious thing</vt:lpstr>
      <vt:lpstr>PowerPoint Presentation</vt:lpstr>
      <vt:lpstr>PowerPoint Presentation</vt:lpstr>
      <vt:lpstr>PowerPoint Presentation</vt:lpstr>
      <vt:lpstr>PowerPoint Presentation</vt:lpstr>
      <vt:lpstr>What did we learn </vt:lpstr>
      <vt:lpstr>2. Everyone’s working memory is limited</vt:lpstr>
      <vt:lpstr>What can you do? </vt:lpstr>
      <vt:lpstr>3. Thinking moves things to your long-term memory</vt:lpstr>
      <vt:lpstr>This is a REALLY GOOD IDEA because your LONG-TERM MEMORY IS HUGE.</vt:lpstr>
      <vt:lpstr>Here’s some questions…</vt:lpstr>
      <vt:lpstr>Most people find it easier to remember things that mean something.</vt:lpstr>
      <vt:lpstr>…and forgetting is part of learning</vt:lpstr>
      <vt:lpstr>From the school last year</vt:lpstr>
      <vt:lpstr>Retrieving things upsets the forgetting curve</vt:lpstr>
      <vt:lpstr>What will we do this year?</vt:lpstr>
      <vt:lpstr>BIG three things</vt:lpstr>
      <vt:lpstr>PowerPoint Presentation</vt:lpstr>
      <vt:lpstr>A couple of brain games to finish…</vt:lpstr>
      <vt:lpstr>Say the COLOUR not the word  The first one is yellow not green</vt:lpstr>
      <vt:lpstr>Look at this for 30 seconds</vt:lpstr>
      <vt:lpstr>PowerPoint Presentation</vt:lpstr>
      <vt:lpstr>…now look at your hand.</vt:lpstr>
      <vt:lpstr>What’s going on??</vt:lpstr>
      <vt:lpstr>This is the Stroop Effect</vt:lpstr>
      <vt:lpstr>References/credits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</dc:title>
  <dc:creator>Helen Reynolds</dc:creator>
  <cp:lastModifiedBy>Helen Reynolds</cp:lastModifiedBy>
  <cp:revision>27</cp:revision>
  <dcterms:created xsi:type="dcterms:W3CDTF">2020-07-28T19:07:21Z</dcterms:created>
  <dcterms:modified xsi:type="dcterms:W3CDTF">2026-07-30T01:59:08Z</dcterms:modified>
</cp:coreProperties>
</file>